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7"/>
  </p:notesMasterIdLst>
  <p:sldIdLst>
    <p:sldId id="266" r:id="rId5"/>
    <p:sldId id="269" r:id="rId6"/>
  </p:sldIdLst>
  <p:sldSz cx="6858000" cy="9906000" type="A4"/>
  <p:notesSz cx="6797675" cy="99266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Calibri"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Calibri"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Calibri"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麻美 亀田谷" initials="麻美" lastIdx="2" clrIdx="0">
    <p:extLst>
      <p:ext uri="{19B8F6BF-5375-455C-9EA6-DF929625EA0E}">
        <p15:presenceInfo xmlns:p15="http://schemas.microsoft.com/office/powerpoint/2012/main" userId="S-1-5-21-280667221-3263179891-662001267-4160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CC"/>
    <a:srgbClr val="660033"/>
    <a:srgbClr val="E6E6E6"/>
    <a:srgbClr val="0000FF"/>
    <a:srgbClr val="3333FF"/>
    <a:srgbClr val="FFFFFF"/>
    <a:srgbClr val="006666"/>
    <a:srgbClr val="0099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67" autoAdjust="0"/>
    <p:restoredTop sz="98761" autoAdjust="0"/>
  </p:normalViewPr>
  <p:slideViewPr>
    <p:cSldViewPr>
      <p:cViewPr varScale="1">
        <p:scale>
          <a:sx n="80" d="100"/>
          <a:sy n="80" d="100"/>
        </p:scale>
        <p:origin x="3600" y="102"/>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7034" cy="496253"/>
          </a:xfrm>
          <a:prstGeom prst="rect">
            <a:avLst/>
          </a:prstGeom>
        </p:spPr>
        <p:txBody>
          <a:bodyPr vert="horz" lIns="91299" tIns="45648" rIns="91299" bIns="45648" rtlCol="0"/>
          <a:lstStyle>
            <a:lvl1pPr algn="l">
              <a:defRPr sz="120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3850643" y="0"/>
            <a:ext cx="2945448" cy="496253"/>
          </a:xfrm>
          <a:prstGeom prst="rect">
            <a:avLst/>
          </a:prstGeom>
        </p:spPr>
        <p:txBody>
          <a:bodyPr vert="horz" lIns="91299" tIns="45648" rIns="91299" bIns="45648" rtlCol="0"/>
          <a:lstStyle>
            <a:lvl1pPr algn="r">
              <a:defRPr sz="1200">
                <a:ea typeface="ＭＳ Ｐゴシック" pitchFamily="50" charset="-128"/>
              </a:defRPr>
            </a:lvl1pPr>
          </a:lstStyle>
          <a:p>
            <a:pPr>
              <a:defRPr/>
            </a:pPr>
            <a:fld id="{EACEFDE2-011B-44B7-8060-BC08A8C5885C}" type="datetimeFigureOut">
              <a:rPr lang="ja-JP" altLang="en-US"/>
              <a:pPr>
                <a:defRPr/>
              </a:pPr>
              <a:t>2021/11/8</a:t>
            </a:fld>
            <a:endParaRPr lang="ja-JP" altLang="en-US"/>
          </a:p>
        </p:txBody>
      </p:sp>
      <p:sp>
        <p:nvSpPr>
          <p:cNvPr id="4" name="スライド イメージ プレースホルダー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1299" tIns="45648" rIns="91299" bIns="45648" rtlCol="0" anchor="ctr"/>
          <a:lstStyle/>
          <a:p>
            <a:pPr lvl="0"/>
            <a:endParaRPr lang="ja-JP" altLang="en-US" noProof="0"/>
          </a:p>
        </p:txBody>
      </p:sp>
      <p:sp>
        <p:nvSpPr>
          <p:cNvPr id="5" name="ノート プレースホルダー 4"/>
          <p:cNvSpPr>
            <a:spLocks noGrp="1"/>
          </p:cNvSpPr>
          <p:nvPr>
            <p:ph type="body" sz="quarter" idx="3"/>
          </p:nvPr>
        </p:nvSpPr>
        <p:spPr>
          <a:xfrm>
            <a:off x="678500" y="4715192"/>
            <a:ext cx="5440676" cy="4466274"/>
          </a:xfrm>
          <a:prstGeom prst="rect">
            <a:avLst/>
          </a:prstGeom>
        </p:spPr>
        <p:txBody>
          <a:bodyPr vert="horz" lIns="91299" tIns="45648" rIns="91299" bIns="4564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800"/>
            <a:ext cx="2947034" cy="496252"/>
          </a:xfrm>
          <a:prstGeom prst="rect">
            <a:avLst/>
          </a:prstGeom>
        </p:spPr>
        <p:txBody>
          <a:bodyPr vert="horz" lIns="91299" tIns="45648" rIns="91299" bIns="45648" rtlCol="0" anchor="b"/>
          <a:lstStyle>
            <a:lvl1pPr algn="l">
              <a:defRPr sz="120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50643" y="9428800"/>
            <a:ext cx="2945448" cy="496252"/>
          </a:xfrm>
          <a:prstGeom prst="rect">
            <a:avLst/>
          </a:prstGeom>
        </p:spPr>
        <p:txBody>
          <a:bodyPr vert="horz" lIns="91299" tIns="45648" rIns="91299" bIns="45648" rtlCol="0" anchor="b"/>
          <a:lstStyle>
            <a:lvl1pPr algn="r">
              <a:defRPr sz="1200">
                <a:ea typeface="ＭＳ Ｐゴシック" pitchFamily="50" charset="-128"/>
              </a:defRPr>
            </a:lvl1pPr>
          </a:lstStyle>
          <a:p>
            <a:pPr>
              <a:defRPr/>
            </a:pPr>
            <a:fld id="{BCBCE47C-084A-4F90-9F6C-623CC92ADAD8}" type="slidenum">
              <a:rPr lang="ja-JP" altLang="en-US"/>
              <a:pPr>
                <a:defRPr/>
              </a:pPr>
              <a:t>‹#›</a:t>
            </a:fld>
            <a:endParaRPr lang="ja-JP" altLang="en-US"/>
          </a:p>
        </p:txBody>
      </p:sp>
    </p:spTree>
    <p:extLst>
      <p:ext uri="{BB962C8B-B14F-4D97-AF65-F5344CB8AC3E}">
        <p14:creationId xmlns:p14="http://schemas.microsoft.com/office/powerpoint/2010/main" val="3545796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kumimoji="1" sz="1200">
                <a:solidFill>
                  <a:schemeClr val="tx1"/>
                </a:solidFill>
                <a:latin typeface="Calibri" pitchFamily="34" charset="0"/>
                <a:ea typeface="ＭＳ Ｐゴシック" pitchFamily="50" charset="-128"/>
              </a:defRPr>
            </a:lvl1pPr>
            <a:lvl2pPr marL="740325" indent="-283765" eaLnBrk="0" hangingPunct="0">
              <a:spcBef>
                <a:spcPct val="30000"/>
              </a:spcBef>
              <a:defRPr kumimoji="1" sz="1200">
                <a:solidFill>
                  <a:schemeClr val="tx1"/>
                </a:solidFill>
                <a:latin typeface="Calibri" pitchFamily="34" charset="0"/>
                <a:ea typeface="ＭＳ Ｐゴシック" pitchFamily="50" charset="-128"/>
              </a:defRPr>
            </a:lvl2pPr>
            <a:lvl3pPr marL="1139815" indent="-226695" eaLnBrk="0" hangingPunct="0">
              <a:spcBef>
                <a:spcPct val="30000"/>
              </a:spcBef>
              <a:defRPr kumimoji="1" sz="1200">
                <a:solidFill>
                  <a:schemeClr val="tx1"/>
                </a:solidFill>
                <a:latin typeface="Calibri" pitchFamily="34" charset="0"/>
                <a:ea typeface="ＭＳ Ｐゴシック" pitchFamily="50" charset="-128"/>
              </a:defRPr>
            </a:lvl3pPr>
            <a:lvl4pPr marL="1596375" indent="-226695" eaLnBrk="0" hangingPunct="0">
              <a:spcBef>
                <a:spcPct val="30000"/>
              </a:spcBef>
              <a:defRPr kumimoji="1" sz="1200">
                <a:solidFill>
                  <a:schemeClr val="tx1"/>
                </a:solidFill>
                <a:latin typeface="Calibri" pitchFamily="34" charset="0"/>
                <a:ea typeface="ＭＳ Ｐゴシック" pitchFamily="50" charset="-128"/>
              </a:defRPr>
            </a:lvl4pPr>
            <a:lvl5pPr marL="2052935" indent="-226695" eaLnBrk="0" hangingPunct="0">
              <a:spcBef>
                <a:spcPct val="30000"/>
              </a:spcBef>
              <a:defRPr kumimoji="1" sz="1200">
                <a:solidFill>
                  <a:schemeClr val="tx1"/>
                </a:solidFill>
                <a:latin typeface="Calibri" pitchFamily="34" charset="0"/>
                <a:ea typeface="ＭＳ Ｐゴシック" pitchFamily="50" charset="-128"/>
              </a:defRPr>
            </a:lvl5pPr>
            <a:lvl6pPr marL="250949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6605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2261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879175" indent="-226695"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hangingPunct="1">
              <a:spcBef>
                <a:spcPct val="0"/>
              </a:spcBef>
            </a:pPr>
            <a:fld id="{87C65A08-8729-43F4-B711-7652E84CCD46}" type="slidenum">
              <a:rPr lang="ja-JP" altLang="en-US" smtClean="0"/>
              <a:pPr eaLnBrk="1" hangingPunct="1">
                <a:spcBef>
                  <a:spcPct val="0"/>
                </a:spcBef>
              </a:pPr>
              <a:t>1</a:t>
            </a:fld>
            <a:endParaRPr lang="ja-JP" altLang="en-US"/>
          </a:p>
        </p:txBody>
      </p:sp>
    </p:spTree>
    <p:extLst>
      <p:ext uri="{BB962C8B-B14F-4D97-AF65-F5344CB8AC3E}">
        <p14:creationId xmlns:p14="http://schemas.microsoft.com/office/powerpoint/2010/main" val="3760648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B5F48F4-5FA6-425D-A3E5-5AB8FDE85F31}" type="datetimeFigureOut">
              <a:rPr lang="ja-JP" altLang="en-US"/>
              <a:pPr>
                <a:defRPr/>
              </a:pPr>
              <a:t>2021/11/8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37181E5-A7D1-4BE0-A063-E741A52C4E24}" type="slidenum">
              <a:rPr lang="ja-JP" altLang="en-US"/>
              <a:pPr>
                <a:defRPr/>
              </a:pPr>
              <a:t>‹#›</a:t>
            </a:fld>
            <a:endParaRPr lang="ja-JP" altLang="en-US"/>
          </a:p>
        </p:txBody>
      </p:sp>
    </p:spTree>
    <p:extLst>
      <p:ext uri="{BB962C8B-B14F-4D97-AF65-F5344CB8AC3E}">
        <p14:creationId xmlns:p14="http://schemas.microsoft.com/office/powerpoint/2010/main" val="3967087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74A2825-855D-49EC-B524-B21EF0D1D019}" type="datetimeFigureOut">
              <a:rPr lang="ja-JP" altLang="en-US"/>
              <a:pPr>
                <a:defRPr/>
              </a:pPr>
              <a:t>2021/11/8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44CAF8-73F2-4D91-BD42-B7FD2AC99D5A}" type="slidenum">
              <a:rPr lang="ja-JP" altLang="en-US"/>
              <a:pPr>
                <a:defRPr/>
              </a:pPr>
              <a:t>‹#›</a:t>
            </a:fld>
            <a:endParaRPr lang="ja-JP" altLang="en-US"/>
          </a:p>
        </p:txBody>
      </p:sp>
    </p:spTree>
    <p:extLst>
      <p:ext uri="{BB962C8B-B14F-4D97-AF65-F5344CB8AC3E}">
        <p14:creationId xmlns:p14="http://schemas.microsoft.com/office/powerpoint/2010/main" val="2926960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8" y="529697"/>
            <a:ext cx="3357563" cy="11268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23A277D-2191-4FE0-A5E8-654B2B6C0AD0}" type="datetimeFigureOut">
              <a:rPr lang="ja-JP" altLang="en-US"/>
              <a:pPr>
                <a:defRPr/>
              </a:pPr>
              <a:t>2021/11/8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5A192AD-8895-44D3-B615-03EA064E61BC}" type="slidenum">
              <a:rPr lang="ja-JP" altLang="en-US"/>
              <a:pPr>
                <a:defRPr/>
              </a:pPr>
              <a:t>‹#›</a:t>
            </a:fld>
            <a:endParaRPr lang="ja-JP" altLang="en-US"/>
          </a:p>
        </p:txBody>
      </p:sp>
    </p:spTree>
    <p:extLst>
      <p:ext uri="{BB962C8B-B14F-4D97-AF65-F5344CB8AC3E}">
        <p14:creationId xmlns:p14="http://schemas.microsoft.com/office/powerpoint/2010/main" val="1557421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618614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5708096-D4A4-460E-B80D-8F676956C2E6}" type="datetimeFigureOut">
              <a:rPr lang="ja-JP" altLang="en-US"/>
              <a:pPr>
                <a:defRPr/>
              </a:pPr>
              <a:t>2021/11/8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2460289-B849-4A84-9194-477DF1AB7AA7}" type="slidenum">
              <a:rPr lang="ja-JP" altLang="en-US"/>
              <a:pPr>
                <a:defRPr/>
              </a:pPr>
              <a:t>‹#›</a:t>
            </a:fld>
            <a:endParaRPr lang="ja-JP" altLang="en-US"/>
          </a:p>
        </p:txBody>
      </p:sp>
    </p:spTree>
    <p:extLst>
      <p:ext uri="{BB962C8B-B14F-4D97-AF65-F5344CB8AC3E}">
        <p14:creationId xmlns:p14="http://schemas.microsoft.com/office/powerpoint/2010/main" val="3059302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AFCA5B0-AED8-4932-8ED9-F5288A0CBBC9}" type="datetimeFigureOut">
              <a:rPr lang="ja-JP" altLang="en-US"/>
              <a:pPr>
                <a:defRPr/>
              </a:pPr>
              <a:t>2021/11/8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2EA3277-2671-4575-BA6E-916C57F8369B}" type="slidenum">
              <a:rPr lang="ja-JP" altLang="en-US"/>
              <a:pPr>
                <a:defRPr/>
              </a:pPr>
              <a:t>‹#›</a:t>
            </a:fld>
            <a:endParaRPr lang="ja-JP" altLang="en-US"/>
          </a:p>
        </p:txBody>
      </p:sp>
    </p:spTree>
    <p:extLst>
      <p:ext uri="{BB962C8B-B14F-4D97-AF65-F5344CB8AC3E}">
        <p14:creationId xmlns:p14="http://schemas.microsoft.com/office/powerpoint/2010/main" val="160101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99829C0E-4AC2-43A9-B339-4DF6A0340B4B}" type="datetimeFigureOut">
              <a:rPr lang="ja-JP" altLang="en-US"/>
              <a:pPr>
                <a:defRPr/>
              </a:pPr>
              <a:t>2021/11/8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73CAA-93EF-4809-B4C5-50168B0B55DA}" type="slidenum">
              <a:rPr lang="ja-JP" altLang="en-US"/>
              <a:pPr>
                <a:defRPr/>
              </a:pPr>
              <a:t>‹#›</a:t>
            </a:fld>
            <a:endParaRPr lang="ja-JP" altLang="en-US"/>
          </a:p>
        </p:txBody>
      </p:sp>
    </p:spTree>
    <p:extLst>
      <p:ext uri="{BB962C8B-B14F-4D97-AF65-F5344CB8AC3E}">
        <p14:creationId xmlns:p14="http://schemas.microsoft.com/office/powerpoint/2010/main" val="246055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3"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2"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7F948868-4C03-46E8-8EB8-121F3E0B4FDE}" type="datetimeFigureOut">
              <a:rPr lang="ja-JP" altLang="en-US"/>
              <a:pPr>
                <a:defRPr/>
              </a:pPr>
              <a:t>2021/11/8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B377311-5021-4532-BA89-8F67C22ACE19}" type="slidenum">
              <a:rPr lang="ja-JP" altLang="en-US"/>
              <a:pPr>
                <a:defRPr/>
              </a:pPr>
              <a:t>‹#›</a:t>
            </a:fld>
            <a:endParaRPr lang="ja-JP" altLang="en-US"/>
          </a:p>
        </p:txBody>
      </p:sp>
    </p:spTree>
    <p:extLst>
      <p:ext uri="{BB962C8B-B14F-4D97-AF65-F5344CB8AC3E}">
        <p14:creationId xmlns:p14="http://schemas.microsoft.com/office/powerpoint/2010/main" val="400514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7B964A3A-A836-4528-970B-17D31D28F690}" type="datetimeFigureOut">
              <a:rPr lang="ja-JP" altLang="en-US"/>
              <a:pPr>
                <a:defRPr/>
              </a:pPr>
              <a:t>2021/11/8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F602BFD-52A9-4DA5-BEA6-D447F4D628F9}" type="slidenum">
              <a:rPr lang="ja-JP" altLang="en-US"/>
              <a:pPr>
                <a:defRPr/>
              </a:pPr>
              <a:t>‹#›</a:t>
            </a:fld>
            <a:endParaRPr lang="ja-JP" altLang="en-US"/>
          </a:p>
        </p:txBody>
      </p:sp>
    </p:spTree>
    <p:extLst>
      <p:ext uri="{BB962C8B-B14F-4D97-AF65-F5344CB8AC3E}">
        <p14:creationId xmlns:p14="http://schemas.microsoft.com/office/powerpoint/2010/main" val="108318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03249CD7-FED5-4089-8A18-4521F9667175}" type="datetimeFigureOut">
              <a:rPr lang="ja-JP" altLang="en-US"/>
              <a:pPr>
                <a:defRPr/>
              </a:pPr>
              <a:t>2021/11/8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C38B78D6-CF96-4B96-8909-DDAB8D4CF258}" type="slidenum">
              <a:rPr lang="ja-JP" altLang="en-US"/>
              <a:pPr>
                <a:defRPr/>
              </a:pPr>
              <a:t>‹#›</a:t>
            </a:fld>
            <a:endParaRPr lang="ja-JP" altLang="en-US"/>
          </a:p>
        </p:txBody>
      </p:sp>
    </p:spTree>
    <p:extLst>
      <p:ext uri="{BB962C8B-B14F-4D97-AF65-F5344CB8AC3E}">
        <p14:creationId xmlns:p14="http://schemas.microsoft.com/office/powerpoint/2010/main" val="389251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3" y="2072927"/>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9EF764D-D88B-4419-8A60-CD0C0350512F}" type="datetimeFigureOut">
              <a:rPr lang="ja-JP" altLang="en-US"/>
              <a:pPr>
                <a:defRPr/>
              </a:pPr>
              <a:t>2021/11/8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BB86D31-0205-4B43-A93A-58A9D3FE43D1}" type="slidenum">
              <a:rPr lang="ja-JP" altLang="en-US"/>
              <a:pPr>
                <a:defRPr/>
              </a:pPr>
              <a:t>‹#›</a:t>
            </a:fld>
            <a:endParaRPr lang="ja-JP" altLang="en-US"/>
          </a:p>
        </p:txBody>
      </p:sp>
    </p:spTree>
    <p:extLst>
      <p:ext uri="{BB962C8B-B14F-4D97-AF65-F5344CB8AC3E}">
        <p14:creationId xmlns:p14="http://schemas.microsoft.com/office/powerpoint/2010/main" val="3777467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64C00D4-6370-4DAE-939B-D364409BEC26}" type="datetimeFigureOut">
              <a:rPr lang="ja-JP" altLang="en-US"/>
              <a:pPr>
                <a:defRPr/>
              </a:pPr>
              <a:t>2021/11/8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DF983B8-783E-43E9-8D2D-5EE1BED74B1C}" type="slidenum">
              <a:rPr lang="ja-JP" altLang="en-US"/>
              <a:pPr>
                <a:defRPr/>
              </a:pPr>
              <a:t>‹#›</a:t>
            </a:fld>
            <a:endParaRPr lang="ja-JP" altLang="en-US"/>
          </a:p>
        </p:txBody>
      </p:sp>
    </p:spTree>
    <p:extLst>
      <p:ext uri="{BB962C8B-B14F-4D97-AF65-F5344CB8AC3E}">
        <p14:creationId xmlns:p14="http://schemas.microsoft.com/office/powerpoint/2010/main" val="3659507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428E26AE-C87D-469F-826D-2664C78894CF}" type="datetimeFigureOut">
              <a:rPr lang="ja-JP" altLang="en-US"/>
              <a:pPr>
                <a:defRPr/>
              </a:pPr>
              <a:t>2021/11/8</a:t>
            </a:fld>
            <a:endParaRPr lang="ja-JP" altLang="en-US"/>
          </a:p>
        </p:txBody>
      </p:sp>
      <p:sp>
        <p:nvSpPr>
          <p:cNvPr id="5" name="フッター プレースホルダー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1718644-04F5-4D8A-BA1B-20AEAFB713D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emf"/><Relationship Id="rId7" Type="http://schemas.openxmlformats.org/officeDocument/2006/relationships/image" Target="../media/image9.png"/><Relationship Id="rId2" Type="http://schemas.openxmlformats.org/officeDocument/2006/relationships/image" Target="../media/image6.jpe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hyperlink" Target="https://help.webex.com/ja-jp/nki3xrq/Webex-Meetings-Suite-System-Requirements" TargetMode="External"/><Relationship Id="rId4" Type="http://schemas.openxmlformats.org/officeDocument/2006/relationships/hyperlink" Target="http://adchihousousei.sakura.ne.jp/WEBEX_sannka.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正方形/長方形 14"/>
          <p:cNvSpPr/>
          <p:nvPr/>
        </p:nvSpPr>
        <p:spPr>
          <a:xfrm>
            <a:off x="-3000" y="1048713"/>
            <a:ext cx="6855906" cy="1487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8" name="テキスト ボックス 4"/>
          <p:cNvSpPr txBox="1">
            <a:spLocks noChangeArrowheads="1"/>
          </p:cNvSpPr>
          <p:nvPr/>
        </p:nvSpPr>
        <p:spPr bwMode="auto">
          <a:xfrm>
            <a:off x="22657" y="2664202"/>
            <a:ext cx="6878340" cy="1643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ct val="120000"/>
              </a:lnSpc>
              <a:spcBef>
                <a:spcPts val="0"/>
              </a:spcBef>
              <a:defRPr/>
            </a:pP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年６月に施行されたパワハラ防止法により、</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いよいよ</a:t>
            </a:r>
            <a:r>
              <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月から中小企業にもパワハラ防止策を</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20000"/>
              </a:lnSpc>
              <a:spcBef>
                <a:spcPts val="0"/>
              </a:spcBef>
              <a:buNone/>
              <a:defRPr/>
            </a:pP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とることが義務化されます。</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ct val="120000"/>
              </a:lnSpc>
              <a:spcBef>
                <a:spcPts val="0"/>
              </a:spcBef>
              <a:defRPr/>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コロナ禍においては、リモートを通じた新たなハラスメントも出現しており、孤立しやすい職場環境が原因で今まで以上にメンタルヘルス不調や疾患、さらには労災申請や人事労務トラブルに発展する事例が多く発生しています。</a:t>
            </a:r>
          </a:p>
          <a:p>
            <a:pPr eaLnBrk="1" hangingPunct="1">
              <a:lnSpc>
                <a:spcPct val="120000"/>
              </a:lnSpc>
              <a:spcBef>
                <a:spcPts val="0"/>
              </a:spcBef>
              <a:defRPr/>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そこで生産性の高い職場づくりに欠かせない職場のハラスメント予防として「働きやすい職場づくり」に取り組むことで従業員のエンゲージメントを向上させ、業績向上や人財活用につながる対策をわかりやくし解説するセミナーです。奮ってご参加ください。</a:t>
            </a:r>
          </a:p>
        </p:txBody>
      </p:sp>
      <p:sp>
        <p:nvSpPr>
          <p:cNvPr id="11" name="正方形/長方形 10"/>
          <p:cNvSpPr/>
          <p:nvPr/>
        </p:nvSpPr>
        <p:spPr>
          <a:xfrm>
            <a:off x="-12680" y="0"/>
            <a:ext cx="6855906" cy="432032"/>
          </a:xfrm>
          <a:prstGeom prst="rect">
            <a:avLst/>
          </a:prstGeom>
          <a:solidFill>
            <a:schemeClr val="tx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3">
            <a:clrChange>
              <a:clrFrom>
                <a:srgbClr val="E6E6E6"/>
              </a:clrFrom>
              <a:clrTo>
                <a:srgbClr val="E6E6E6">
                  <a:alpha val="0"/>
                </a:srgbClr>
              </a:clrTo>
            </a:clrChange>
          </a:blip>
          <a:stretch>
            <a:fillRect/>
          </a:stretch>
        </p:blipFill>
        <p:spPr>
          <a:xfrm>
            <a:off x="1" y="23105"/>
            <a:ext cx="620688" cy="618579"/>
          </a:xfrm>
          <a:prstGeom prst="rect">
            <a:avLst/>
          </a:prstGeom>
        </p:spPr>
      </p:pic>
      <p:sp>
        <p:nvSpPr>
          <p:cNvPr id="59" name="object 14"/>
          <p:cNvSpPr txBox="1"/>
          <p:nvPr/>
        </p:nvSpPr>
        <p:spPr>
          <a:xfrm>
            <a:off x="4384836" y="6138429"/>
            <a:ext cx="2067232" cy="151627"/>
          </a:xfrm>
          <a:prstGeom prst="rect">
            <a:avLst/>
          </a:prstGeom>
        </p:spPr>
        <p:txBody>
          <a:bodyPr vert="horz" wrap="square" lIns="0" tIns="13001" rIns="0" bIns="0" rtlCol="0">
            <a:spAutoFit/>
          </a:bodyPr>
          <a:lstStyle/>
          <a:p>
            <a:pPr marL="13001">
              <a:spcBef>
                <a:spcPts val="102"/>
              </a:spcBef>
            </a:pPr>
            <a:r>
              <a:rPr sz="900" dirty="0">
                <a:solidFill>
                  <a:srgbClr val="231F20"/>
                </a:solidFill>
                <a:latin typeface="Meiryo UI" panose="020B0604030504040204" pitchFamily="50" charset="-128"/>
                <a:ea typeface="Meiryo UI" panose="020B0604030504040204" pitchFamily="50" charset="-128"/>
                <a:cs typeface="UKIJ CJK"/>
              </a:rPr>
              <a:t>（</a:t>
            </a:r>
            <a:r>
              <a:rPr sz="900" spc="-215" dirty="0">
                <a:solidFill>
                  <a:srgbClr val="231F20"/>
                </a:solidFill>
                <a:latin typeface="Meiryo UI" panose="020B0604030504040204" pitchFamily="50" charset="-128"/>
                <a:ea typeface="Meiryo UI" panose="020B0604030504040204" pitchFamily="50" charset="-128"/>
                <a:cs typeface="UKIJ CJK"/>
              </a:rPr>
              <a:t> </a:t>
            </a:r>
            <a:r>
              <a:rPr sz="900" dirty="0">
                <a:solidFill>
                  <a:srgbClr val="231F20"/>
                </a:solidFill>
                <a:latin typeface="Meiryo UI" panose="020B0604030504040204" pitchFamily="50" charset="-128"/>
                <a:ea typeface="Meiryo UI" panose="020B0604030504040204" pitchFamily="50" charset="-128"/>
                <a:cs typeface="UKIJ CJK"/>
              </a:rPr>
              <a:t>詳しいプロフィールは裏面をご覧ください</a:t>
            </a:r>
            <a:r>
              <a:rPr sz="900" spc="51" dirty="0">
                <a:solidFill>
                  <a:srgbClr val="231F20"/>
                </a:solidFill>
                <a:latin typeface="Meiryo UI" panose="020B0604030504040204" pitchFamily="50" charset="-128"/>
                <a:ea typeface="Meiryo UI" panose="020B0604030504040204" pitchFamily="50" charset="-128"/>
                <a:cs typeface="UKIJ CJK"/>
              </a:rPr>
              <a:t>）</a:t>
            </a:r>
            <a:endParaRPr sz="900" dirty="0">
              <a:latin typeface="Meiryo UI" panose="020B0604030504040204" pitchFamily="50" charset="-128"/>
              <a:ea typeface="Meiryo UI" panose="020B0604030504040204" pitchFamily="50" charset="-128"/>
              <a:cs typeface="UKIJ CJK"/>
            </a:endParaRPr>
          </a:p>
        </p:txBody>
      </p:sp>
      <p:sp>
        <p:nvSpPr>
          <p:cNvPr id="62" name="object 35"/>
          <p:cNvSpPr txBox="1"/>
          <p:nvPr/>
        </p:nvSpPr>
        <p:spPr>
          <a:xfrm>
            <a:off x="898242" y="7976978"/>
            <a:ext cx="3590013" cy="259349"/>
          </a:xfrm>
          <a:prstGeom prst="rect">
            <a:avLst/>
          </a:prstGeom>
        </p:spPr>
        <p:txBody>
          <a:bodyPr vert="horz" wrap="square" lIns="0" tIns="13001" rIns="0" bIns="0" rtlCol="0">
            <a:spAutoFit/>
          </a:bodyPr>
          <a:lstStyle/>
          <a:p>
            <a:pPr marL="13001">
              <a:spcBef>
                <a:spcPts val="102"/>
              </a:spcBef>
            </a:pPr>
            <a:r>
              <a:rPr sz="1600" b="1" spc="36" dirty="0" err="1">
                <a:solidFill>
                  <a:srgbClr val="231F20"/>
                </a:solidFill>
                <a:latin typeface="Meiryo UI" panose="020B0604030504040204" pitchFamily="50" charset="-128"/>
                <a:ea typeface="Meiryo UI" panose="020B0604030504040204" pitchFamily="50" charset="-128"/>
                <a:cs typeface="Noto Sans CJK JP Medium"/>
              </a:rPr>
              <a:t>経営</a:t>
            </a:r>
            <a:r>
              <a:rPr lang="ja-JP" altLang="en-US" sz="1600" b="1" spc="-15" dirty="0">
                <a:solidFill>
                  <a:srgbClr val="231F20"/>
                </a:solidFill>
                <a:latin typeface="Meiryo UI" panose="020B0604030504040204" pitchFamily="50" charset="-128"/>
                <a:ea typeface="Meiryo UI" panose="020B0604030504040204" pitchFamily="50" charset="-128"/>
                <a:cs typeface="Noto Sans CJK JP Medium"/>
              </a:rPr>
              <a:t>者・人事担当・管理者</a:t>
            </a:r>
            <a:r>
              <a:rPr sz="1600" b="1" spc="-15" dirty="0">
                <a:solidFill>
                  <a:srgbClr val="231F20"/>
                </a:solidFill>
                <a:latin typeface="Meiryo UI" panose="020B0604030504040204" pitchFamily="50" charset="-128"/>
                <a:ea typeface="Meiryo UI" panose="020B0604030504040204" pitchFamily="50" charset="-128"/>
                <a:cs typeface="Noto Sans CJK JP Medium"/>
              </a:rPr>
              <a:t>の</a:t>
            </a:r>
            <a:r>
              <a:rPr lang="ja-JP" altLang="en-US" sz="1600" b="1" spc="-15" dirty="0">
                <a:solidFill>
                  <a:srgbClr val="231F20"/>
                </a:solidFill>
                <a:latin typeface="Meiryo UI" panose="020B0604030504040204" pitchFamily="50" charset="-128"/>
                <a:ea typeface="Meiryo UI" panose="020B0604030504040204" pitchFamily="50" charset="-128"/>
                <a:cs typeface="Noto Sans CJK JP Medium"/>
              </a:rPr>
              <a:t>皆さま</a:t>
            </a:r>
            <a:endParaRPr sz="1600" b="1" dirty="0">
              <a:latin typeface="Meiryo UI" panose="020B0604030504040204" pitchFamily="50" charset="-128"/>
              <a:ea typeface="Meiryo UI" panose="020B0604030504040204" pitchFamily="50" charset="-128"/>
              <a:cs typeface="Noto Sans CJK JP Medium"/>
            </a:endParaRPr>
          </a:p>
        </p:txBody>
      </p:sp>
      <p:sp>
        <p:nvSpPr>
          <p:cNvPr id="69" name="正方形/長方形 68"/>
          <p:cNvSpPr/>
          <p:nvPr/>
        </p:nvSpPr>
        <p:spPr>
          <a:xfrm>
            <a:off x="55694" y="7919885"/>
            <a:ext cx="712465" cy="40068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latin typeface="Meiryo UI" panose="020B0604030504040204" pitchFamily="50" charset="-128"/>
                <a:ea typeface="Meiryo UI" panose="020B0604030504040204" pitchFamily="50" charset="-128"/>
              </a:rPr>
              <a:t>対象者</a:t>
            </a:r>
          </a:p>
        </p:txBody>
      </p:sp>
      <p:sp>
        <p:nvSpPr>
          <p:cNvPr id="123" name="object 8"/>
          <p:cNvSpPr txBox="1"/>
          <p:nvPr/>
        </p:nvSpPr>
        <p:spPr>
          <a:xfrm>
            <a:off x="-70691" y="6378400"/>
            <a:ext cx="6826601" cy="690236"/>
          </a:xfrm>
          <a:prstGeom prst="rect">
            <a:avLst/>
          </a:prstGeom>
        </p:spPr>
        <p:txBody>
          <a:bodyPr vert="horz" wrap="square" lIns="0" tIns="13001" rIns="0" bIns="0" rtlCol="0">
            <a:spAutoFit/>
          </a:bodyPr>
          <a:lstStyle/>
          <a:p>
            <a:pPr marL="13001" algn="ctr">
              <a:spcBef>
                <a:spcPts val="102"/>
              </a:spcBef>
            </a:pPr>
            <a:r>
              <a:rPr lang="en-US" altLang="ja-JP" sz="2700" b="1" spc="-154" dirty="0">
                <a:solidFill>
                  <a:srgbClr val="231F20"/>
                </a:solidFill>
                <a:latin typeface="Meiryo UI" panose="020B0604030504040204" pitchFamily="50" charset="-128"/>
                <a:ea typeface="Meiryo UI" panose="020B0604030504040204" pitchFamily="50" charset="-128"/>
                <a:cs typeface="Noto Sans CJK JP Light"/>
              </a:rPr>
              <a:t>2022</a:t>
            </a:r>
            <a:r>
              <a:rPr lang="ja-JP" altLang="en-US" sz="2700" b="1" spc="-154" dirty="0">
                <a:solidFill>
                  <a:srgbClr val="231F20"/>
                </a:solidFill>
                <a:latin typeface="Meiryo UI" panose="020B0604030504040204" pitchFamily="50" charset="-128"/>
                <a:ea typeface="Meiryo UI" panose="020B0604030504040204" pitchFamily="50" charset="-128"/>
                <a:cs typeface="Noto Sans CJK JP Light"/>
              </a:rPr>
              <a:t>年 </a:t>
            </a:r>
            <a:r>
              <a:rPr lang="en-US" altLang="ja-JP" sz="4400" b="1" spc="-154" dirty="0">
                <a:solidFill>
                  <a:srgbClr val="FF0000"/>
                </a:solidFill>
                <a:latin typeface="Meiryo UI" panose="020B0604030504040204" pitchFamily="50" charset="-128"/>
                <a:ea typeface="Meiryo UI" panose="020B0604030504040204" pitchFamily="50" charset="-128"/>
                <a:cs typeface="Noto Sans CJK JP Light"/>
              </a:rPr>
              <a:t>1</a:t>
            </a:r>
            <a:r>
              <a:rPr lang="ja-JP" altLang="en-US" sz="4400" b="1" spc="-154" dirty="0">
                <a:solidFill>
                  <a:srgbClr val="FF0000"/>
                </a:solidFill>
                <a:latin typeface="Meiryo UI" panose="020B0604030504040204" pitchFamily="50" charset="-128"/>
                <a:ea typeface="Meiryo UI" panose="020B0604030504040204" pitchFamily="50" charset="-128"/>
                <a:cs typeface="Noto Sans CJK JP Light"/>
              </a:rPr>
              <a:t>月</a:t>
            </a:r>
            <a:r>
              <a:rPr lang="en-US" altLang="ja-JP" sz="4400" b="1" spc="-154" dirty="0">
                <a:solidFill>
                  <a:srgbClr val="FF0000"/>
                </a:solidFill>
                <a:latin typeface="Meiryo UI" panose="020B0604030504040204" pitchFamily="50" charset="-128"/>
                <a:ea typeface="Meiryo UI" panose="020B0604030504040204" pitchFamily="50" charset="-128"/>
                <a:cs typeface="Noto Sans CJK JP Light"/>
              </a:rPr>
              <a:t>17</a:t>
            </a:r>
            <a:r>
              <a:rPr lang="ja-JP" altLang="en-US" sz="4400" b="1" spc="-154" dirty="0">
                <a:solidFill>
                  <a:srgbClr val="FF0000"/>
                </a:solidFill>
                <a:latin typeface="Meiryo UI" panose="020B0604030504040204" pitchFamily="50" charset="-128"/>
                <a:ea typeface="Meiryo UI" panose="020B0604030504040204" pitchFamily="50" charset="-128"/>
                <a:cs typeface="Noto Sans CJK JP Light"/>
              </a:rPr>
              <a:t>日</a:t>
            </a:r>
            <a:r>
              <a:rPr lang="ja-JP" altLang="en-US" sz="2700" b="1" spc="-154" dirty="0">
                <a:solidFill>
                  <a:srgbClr val="231F20"/>
                </a:solidFill>
                <a:latin typeface="Microsoft JhengHei" panose="020B0604030504040204" pitchFamily="34" charset="-120"/>
                <a:ea typeface="Microsoft JhengHei" panose="020B0604030504040204" pitchFamily="34" charset="-120"/>
                <a:cs typeface="Noto Sans CJK JP Light"/>
              </a:rPr>
              <a:t>（月）</a:t>
            </a:r>
            <a:r>
              <a:rPr lang="en-US" altLang="ja-JP" sz="2700" b="1" spc="-154" dirty="0">
                <a:solidFill>
                  <a:srgbClr val="231F20"/>
                </a:solidFill>
                <a:latin typeface="Microsoft JhengHei" panose="020B0604030504040204" pitchFamily="34" charset="-120"/>
                <a:ea typeface="Microsoft JhengHei" panose="020B0604030504040204" pitchFamily="34" charset="-120"/>
                <a:cs typeface="Noto Sans CJK JP Light"/>
              </a:rPr>
              <a:t>15:00~17:00</a:t>
            </a:r>
            <a:endParaRPr sz="2700" b="1" spc="-154" dirty="0">
              <a:latin typeface="Microsoft JhengHei" panose="020B0604030504040204" pitchFamily="34" charset="-120"/>
              <a:ea typeface="Microsoft JhengHei" panose="020B0604030504040204" pitchFamily="34" charset="-120"/>
              <a:cs typeface="Noto Sans CJK JP Light"/>
            </a:endParaRPr>
          </a:p>
        </p:txBody>
      </p:sp>
      <p:sp>
        <p:nvSpPr>
          <p:cNvPr id="34" name="正方形/長方形 33"/>
          <p:cNvSpPr/>
          <p:nvPr/>
        </p:nvSpPr>
        <p:spPr>
          <a:xfrm>
            <a:off x="12977" y="2309240"/>
            <a:ext cx="6870681" cy="369818"/>
          </a:xfrm>
          <a:prstGeom prst="rect">
            <a:avLst/>
          </a:prstGeom>
          <a:solidFill>
            <a:schemeClr val="tx2">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002060"/>
                </a:solidFill>
              </a:rPr>
              <a:t>～　「働きやすい職場づくり」により“健康経営”を目指して～</a:t>
            </a:r>
          </a:p>
        </p:txBody>
      </p:sp>
      <p:sp>
        <p:nvSpPr>
          <p:cNvPr id="30" name="正方形/長方形 29"/>
          <p:cNvSpPr/>
          <p:nvPr/>
        </p:nvSpPr>
        <p:spPr>
          <a:xfrm>
            <a:off x="55727" y="4612208"/>
            <a:ext cx="4023215" cy="1802058"/>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400"/>
              </a:spcAft>
            </a:pPr>
            <a:r>
              <a:rPr lang="ja-JP" altLang="en-US" sz="1200" dirty="0">
                <a:solidFill>
                  <a:schemeClr val="tx1"/>
                </a:solidFill>
                <a:latin typeface="Meiryo UI" pitchFamily="50" charset="-128"/>
                <a:ea typeface="Meiryo UI" pitchFamily="50" charset="-128"/>
              </a:rPr>
              <a:t>　■　</a:t>
            </a:r>
            <a:r>
              <a:rPr lang="ja-JP" altLang="en-US" sz="1200" b="1" dirty="0">
                <a:solidFill>
                  <a:schemeClr val="tx1"/>
                </a:solidFill>
                <a:latin typeface="Meiryo UI" pitchFamily="50" charset="-128"/>
                <a:ea typeface="Meiryo UI" pitchFamily="50" charset="-128"/>
              </a:rPr>
              <a:t>パワハラ防止法について</a:t>
            </a:r>
            <a:endParaRPr lang="en-US" altLang="ja-JP" sz="1200" b="1" dirty="0">
              <a:solidFill>
                <a:schemeClr val="tx1"/>
              </a:solidFill>
              <a:latin typeface="Meiryo UI" pitchFamily="50" charset="-128"/>
              <a:ea typeface="Meiryo UI" pitchFamily="50" charset="-128"/>
            </a:endParaRPr>
          </a:p>
          <a:p>
            <a:pPr>
              <a:spcAft>
                <a:spcPts val="400"/>
              </a:spcAft>
            </a:pPr>
            <a:r>
              <a:rPr lang="ja-JP" altLang="en-US" sz="1200" b="1" dirty="0">
                <a:solidFill>
                  <a:schemeClr val="tx1"/>
                </a:solidFill>
                <a:latin typeface="Meiryo UI" pitchFamily="50" charset="-128"/>
                <a:ea typeface="Meiryo UI" pitchFamily="50" charset="-128"/>
              </a:rPr>
              <a:t>  ■　中小企業におけるハラスメントやメンタル対策の実態</a:t>
            </a:r>
            <a:endParaRPr lang="en-US" altLang="ja-JP" sz="1200" b="1" dirty="0">
              <a:solidFill>
                <a:schemeClr val="tx1"/>
              </a:solidFill>
              <a:latin typeface="Meiryo UI" pitchFamily="50" charset="-128"/>
              <a:ea typeface="Meiryo UI" pitchFamily="50" charset="-128"/>
            </a:endParaRPr>
          </a:p>
          <a:p>
            <a:pPr>
              <a:spcAft>
                <a:spcPts val="400"/>
              </a:spcAft>
            </a:pPr>
            <a:r>
              <a:rPr lang="ja-JP" altLang="en-US" sz="1200" b="1" dirty="0">
                <a:solidFill>
                  <a:schemeClr val="tx1"/>
                </a:solidFill>
                <a:latin typeface="Meiryo UI" pitchFamily="50" charset="-128"/>
                <a:ea typeface="Meiryo UI" pitchFamily="50" charset="-128"/>
              </a:rPr>
              <a:t>　■　コロナ禍の長期化での企業の労務管理の課題</a:t>
            </a:r>
            <a:endParaRPr lang="en-US" altLang="ja-JP" sz="1200" b="1" dirty="0">
              <a:solidFill>
                <a:schemeClr val="tx1"/>
              </a:solidFill>
              <a:latin typeface="Meiryo UI" panose="020B0604030504040204" pitchFamily="50" charset="-128"/>
              <a:ea typeface="Meiryo UI" panose="020B0604030504040204" pitchFamily="50" charset="-128"/>
            </a:endParaRPr>
          </a:p>
          <a:p>
            <a:pPr>
              <a:spcAft>
                <a:spcPts val="400"/>
              </a:spcAft>
            </a:pPr>
            <a:r>
              <a:rPr lang="ja-JP" altLang="en-US" sz="1200" b="1" dirty="0">
                <a:solidFill>
                  <a:schemeClr val="tx1"/>
                </a:solidFill>
                <a:latin typeface="Meiryo UI" panose="020B0604030504040204" pitchFamily="50" charset="-128"/>
                <a:ea typeface="Meiryo UI" panose="020B0604030504040204" pitchFamily="50" charset="-128"/>
              </a:rPr>
              <a:t>　■　メンタルヘルス施策の取り組みと目的</a:t>
            </a:r>
            <a:r>
              <a:rPr lang="en-US" altLang="ja-JP" sz="1200" b="1" dirty="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時代とともに変化</a:t>
            </a:r>
            <a:endParaRPr lang="en-US" altLang="ja-JP" sz="1200" b="1" dirty="0">
              <a:solidFill>
                <a:schemeClr val="tx1"/>
              </a:solidFill>
              <a:latin typeface="Meiryo UI" panose="020B0604030504040204" pitchFamily="50" charset="-128"/>
              <a:ea typeface="Meiryo UI" panose="020B0604030504040204" pitchFamily="50" charset="-128"/>
            </a:endParaRPr>
          </a:p>
          <a:p>
            <a:pPr>
              <a:spcAft>
                <a:spcPts val="400"/>
              </a:spcAft>
            </a:pPr>
            <a:r>
              <a:rPr lang="ja-JP" altLang="en-US" sz="1200" b="1" dirty="0">
                <a:solidFill>
                  <a:schemeClr val="tx1"/>
                </a:solidFill>
                <a:latin typeface="Meiryo UI" panose="020B0604030504040204" pitchFamily="50" charset="-128"/>
                <a:ea typeface="Meiryo UI" panose="020B0604030504040204" pitchFamily="50" charset="-128"/>
              </a:rPr>
              <a:t>　　　する労働環境</a:t>
            </a:r>
            <a:endParaRPr lang="en-US" altLang="ja-JP" sz="1200" b="1" dirty="0">
              <a:solidFill>
                <a:schemeClr val="tx1"/>
              </a:solidFill>
              <a:latin typeface="Meiryo UI" panose="020B0604030504040204" pitchFamily="50" charset="-128"/>
              <a:ea typeface="Meiryo UI" panose="020B0604030504040204" pitchFamily="50" charset="-128"/>
            </a:endParaRPr>
          </a:p>
          <a:p>
            <a:pPr>
              <a:spcAft>
                <a:spcPts val="400"/>
              </a:spcAft>
            </a:pPr>
            <a:r>
              <a:rPr lang="ja-JP" altLang="en-US" sz="1200" b="1" dirty="0">
                <a:solidFill>
                  <a:schemeClr val="tx1"/>
                </a:solidFill>
                <a:latin typeface="Meiryo UI" panose="020B0604030504040204" pitchFamily="50" charset="-128"/>
                <a:ea typeface="Meiryo UI" panose="020B0604030504040204" pitchFamily="50" charset="-128"/>
              </a:rPr>
              <a:t>　■　「働きやすい職場」</a:t>
            </a:r>
            <a:r>
              <a:rPr lang="ja-JP" altLang="en-US" sz="1200" b="1" dirty="0" err="1">
                <a:solidFill>
                  <a:schemeClr val="tx1"/>
                </a:solidFill>
                <a:latin typeface="Meiryo UI" panose="020B0604030504040204" pitchFamily="50" charset="-128"/>
                <a:ea typeface="Meiryo UI" panose="020B0604030504040204" pitchFamily="50" charset="-128"/>
              </a:rPr>
              <a:t>づ</a:t>
            </a:r>
            <a:r>
              <a:rPr lang="ja-JP" altLang="en-US" sz="1200" b="1" dirty="0">
                <a:solidFill>
                  <a:schemeClr val="tx1"/>
                </a:solidFill>
                <a:latin typeface="Meiryo UI" panose="020B0604030504040204" pitchFamily="50" charset="-128"/>
                <a:ea typeface="Meiryo UI" panose="020B0604030504040204" pitchFamily="50" charset="-128"/>
              </a:rPr>
              <a:t>くりとワークエンゲージメントとは？</a:t>
            </a:r>
          </a:p>
          <a:p>
            <a:r>
              <a:rPr lang="ja-JP" altLang="en-US" sz="1200" b="1" dirty="0">
                <a:solidFill>
                  <a:schemeClr val="tx1"/>
                </a:solidFill>
                <a:latin typeface="Meiryo UI" panose="020B0604030504040204" pitchFamily="50" charset="-128"/>
                <a:ea typeface="Meiryo UI" panose="020B0604030504040204" pitchFamily="50" charset="-128"/>
              </a:rPr>
              <a:t>　　                 </a:t>
            </a:r>
            <a:r>
              <a:rPr lang="en-US" altLang="ja-JP" sz="1050" b="1" dirty="0">
                <a:solidFill>
                  <a:schemeClr val="tx1"/>
                </a:solidFill>
                <a:latin typeface="ＭＳ 明朝" panose="02020609040205080304" pitchFamily="17" charset="-128"/>
                <a:ea typeface="ＭＳ 明朝" panose="02020609040205080304" pitchFamily="17" charset="-128"/>
              </a:rPr>
              <a:t>※</a:t>
            </a:r>
            <a:r>
              <a:rPr lang="ja-JP" altLang="en-US" sz="1050" b="1" dirty="0">
                <a:solidFill>
                  <a:schemeClr val="tx1"/>
                </a:solidFill>
                <a:latin typeface="ＭＳ 明朝" panose="02020609040205080304" pitchFamily="17" charset="-128"/>
                <a:ea typeface="ＭＳ 明朝" panose="02020609040205080304" pitchFamily="17" charset="-128"/>
              </a:rPr>
              <a:t>若干構成が変更になることがあります</a:t>
            </a:r>
            <a:r>
              <a:rPr lang="ja-JP" altLang="en-US" sz="1050" dirty="0">
                <a:solidFill>
                  <a:schemeClr val="tx1"/>
                </a:solidFill>
                <a:latin typeface="ＭＳ 明朝" panose="02020609040205080304" pitchFamily="17" charset="-128"/>
                <a:ea typeface="ＭＳ 明朝" panose="02020609040205080304" pitchFamily="17" charset="-128"/>
              </a:rPr>
              <a:t>。</a:t>
            </a:r>
          </a:p>
        </p:txBody>
      </p:sp>
      <p:sp>
        <p:nvSpPr>
          <p:cNvPr id="39" name="テキスト ボックス 44"/>
          <p:cNvSpPr txBox="1">
            <a:spLocks noChangeArrowheads="1"/>
          </p:cNvSpPr>
          <p:nvPr/>
        </p:nvSpPr>
        <p:spPr bwMode="auto">
          <a:xfrm>
            <a:off x="56783" y="4291191"/>
            <a:ext cx="4032448" cy="307556"/>
          </a:xfrm>
          <a:prstGeom prst="rect">
            <a:avLst/>
          </a:prstGeom>
          <a:solidFill>
            <a:schemeClr val="tx2">
              <a:lumMod val="50000"/>
            </a:schemeClr>
          </a:solidFill>
          <a:ln>
            <a:noFill/>
          </a:ln>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chemeClr val="bg1"/>
                </a:solidFill>
                <a:latin typeface="Meiryo UI" panose="020B0604030504040204" pitchFamily="50" charset="-128"/>
                <a:ea typeface="Meiryo UI" panose="020B0604030504040204" pitchFamily="50" charset="-128"/>
              </a:rPr>
              <a:t>講　演　内　容</a:t>
            </a:r>
          </a:p>
        </p:txBody>
      </p:sp>
      <p:sp>
        <p:nvSpPr>
          <p:cNvPr id="40" name="WordArt 7"/>
          <p:cNvSpPr>
            <a:spLocks noChangeArrowheads="1" noChangeShapeType="1"/>
          </p:cNvSpPr>
          <p:nvPr/>
        </p:nvSpPr>
        <p:spPr bwMode="auto">
          <a:xfrm>
            <a:off x="78719" y="1675683"/>
            <a:ext cx="5439506" cy="51160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300" b="1" kern="10" dirty="0">
                <a:solidFill>
                  <a:srgbClr val="0000CC"/>
                </a:solidFill>
                <a:effectLst>
                  <a:outerShdw blurRad="38100" dist="38100" dir="2700000" algn="tl" rotWithShape="0">
                    <a:srgbClr val="000000">
                      <a:alpha val="43137"/>
                    </a:srgbClr>
                  </a:outerShdw>
                </a:effectLst>
                <a:latin typeface="Meiryo UI" panose="020B0604030504040204" pitchFamily="50" charset="-128"/>
                <a:ea typeface="Meiryo UI" panose="020B0604030504040204" pitchFamily="50" charset="-128"/>
              </a:rPr>
              <a:t>中小企業におけるハラスメントとメンタルヘルス対策</a:t>
            </a:r>
          </a:p>
        </p:txBody>
      </p:sp>
      <p:sp>
        <p:nvSpPr>
          <p:cNvPr id="42" name="テキスト ボックス 72"/>
          <p:cNvSpPr txBox="1">
            <a:spLocks noChangeArrowheads="1"/>
          </p:cNvSpPr>
          <p:nvPr/>
        </p:nvSpPr>
        <p:spPr bwMode="auto">
          <a:xfrm>
            <a:off x="12977" y="1166293"/>
            <a:ext cx="4802260" cy="453273"/>
          </a:xfrm>
          <a:prstGeom prst="rect">
            <a:avLst/>
          </a:prstGeom>
          <a:noFill/>
          <a:ln>
            <a:noFill/>
          </a:ln>
        </p:spPr>
        <p:txBody>
          <a:bodyPr wrap="none" lIns="83988" tIns="41994" rIns="83988" bIns="41994"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en-US" altLang="ja-JP" b="1" dirty="0">
                <a:solidFill>
                  <a:srgbClr val="0000CC"/>
                </a:solidFill>
                <a:latin typeface="Meiryo UI" panose="020B0604030504040204" pitchFamily="50" charset="-128"/>
                <a:ea typeface="Meiryo UI" panose="020B0604030504040204" pitchFamily="50" charset="-128"/>
                <a:cs typeface="Meiryo UI" pitchFamily="50" charset="-128"/>
              </a:rPr>
              <a:t>2022</a:t>
            </a:r>
            <a:r>
              <a:rPr lang="ja-JP" altLang="en-US" b="1" dirty="0">
                <a:solidFill>
                  <a:srgbClr val="0000CC"/>
                </a:solidFill>
                <a:latin typeface="Meiryo UI" panose="020B0604030504040204" pitchFamily="50" charset="-128"/>
                <a:ea typeface="Meiryo UI" panose="020B0604030504040204" pitchFamily="50" charset="-128"/>
                <a:cs typeface="Meiryo UI" pitchFamily="50" charset="-128"/>
              </a:rPr>
              <a:t>年</a:t>
            </a:r>
            <a:r>
              <a:rPr lang="en-US" altLang="ja-JP" b="1" dirty="0">
                <a:solidFill>
                  <a:srgbClr val="0000CC"/>
                </a:solidFill>
                <a:latin typeface="Meiryo UI" panose="020B0604030504040204" pitchFamily="50" charset="-128"/>
                <a:ea typeface="Meiryo UI" panose="020B0604030504040204" pitchFamily="50" charset="-128"/>
                <a:cs typeface="Meiryo UI" pitchFamily="50" charset="-128"/>
              </a:rPr>
              <a:t>4</a:t>
            </a:r>
            <a:r>
              <a:rPr lang="ja-JP" altLang="en-US" b="1" dirty="0">
                <a:solidFill>
                  <a:srgbClr val="0000CC"/>
                </a:solidFill>
                <a:latin typeface="Meiryo UI" panose="020B0604030504040204" pitchFamily="50" charset="-128"/>
                <a:ea typeface="Meiryo UI" panose="020B0604030504040204" pitchFamily="50" charset="-128"/>
                <a:cs typeface="Meiryo UI" pitchFamily="50" charset="-128"/>
              </a:rPr>
              <a:t>月パワハラ防止が中小企業に義務化！</a:t>
            </a:r>
          </a:p>
        </p:txBody>
      </p:sp>
      <p:grpSp>
        <p:nvGrpSpPr>
          <p:cNvPr id="9" name="グループ化 8"/>
          <p:cNvGrpSpPr/>
          <p:nvPr/>
        </p:nvGrpSpPr>
        <p:grpSpPr>
          <a:xfrm>
            <a:off x="66898" y="7068621"/>
            <a:ext cx="6644570" cy="816914"/>
            <a:chOff x="-1494046" y="7822502"/>
            <a:chExt cx="10203563" cy="425926"/>
          </a:xfrm>
        </p:grpSpPr>
        <p:sp>
          <p:nvSpPr>
            <p:cNvPr id="61" name="object 19"/>
            <p:cNvSpPr txBox="1"/>
            <p:nvPr/>
          </p:nvSpPr>
          <p:spPr>
            <a:xfrm>
              <a:off x="-1494046" y="7822502"/>
              <a:ext cx="1094079" cy="425926"/>
            </a:xfrm>
            <a:prstGeom prst="rect">
              <a:avLst/>
            </a:prstGeom>
            <a:solidFill>
              <a:srgbClr val="7030A0"/>
            </a:solidFill>
          </p:spPr>
          <p:txBody>
            <a:bodyPr vert="horz" wrap="square" lIns="0" tIns="0" rIns="0" bIns="0" rtlCol="0" anchor="ctr">
              <a:noAutofit/>
            </a:bodyPr>
            <a:lstStyle/>
            <a:p>
              <a:pPr algn="ctr"/>
              <a:r>
                <a:rPr lang="ja-JP" altLang="en-US" sz="1400" b="1" spc="97" dirty="0">
                  <a:solidFill>
                    <a:srgbClr val="FFFFFF"/>
                  </a:solidFill>
                  <a:latin typeface="Meiryo UI" panose="020B0604030504040204" pitchFamily="50" charset="-128"/>
                  <a:ea typeface="Meiryo UI" panose="020B0604030504040204" pitchFamily="50" charset="-128"/>
                  <a:cs typeface="Noto Sans CJK JP Medium"/>
                </a:rPr>
                <a:t>受講</a:t>
              </a:r>
              <a:endParaRPr lang="en-US" altLang="ja-JP" sz="1400" b="1" spc="97" dirty="0">
                <a:solidFill>
                  <a:srgbClr val="FFFFFF"/>
                </a:solidFill>
                <a:latin typeface="Meiryo UI" panose="020B0604030504040204" pitchFamily="50" charset="-128"/>
                <a:ea typeface="Meiryo UI" panose="020B0604030504040204" pitchFamily="50" charset="-128"/>
                <a:cs typeface="Noto Sans CJK JP Medium"/>
              </a:endParaRPr>
            </a:p>
            <a:p>
              <a:pPr algn="ctr"/>
              <a:r>
                <a:rPr lang="ja-JP" altLang="en-US" sz="1400" b="1" spc="97" dirty="0">
                  <a:solidFill>
                    <a:srgbClr val="FFFFFF"/>
                  </a:solidFill>
                  <a:latin typeface="Meiryo UI" panose="020B0604030504040204" pitchFamily="50" charset="-128"/>
                  <a:ea typeface="Meiryo UI" panose="020B0604030504040204" pitchFamily="50" charset="-128"/>
                  <a:cs typeface="Noto Sans CJK JP Medium"/>
                </a:rPr>
                <a:t>方法</a:t>
              </a:r>
              <a:endParaRPr lang="en-US" sz="1400" b="1" spc="97" dirty="0">
                <a:solidFill>
                  <a:srgbClr val="FFFFFF"/>
                </a:solidFill>
                <a:latin typeface="Meiryo UI" panose="020B0604030504040204" pitchFamily="50" charset="-128"/>
                <a:ea typeface="Meiryo UI" panose="020B0604030504040204" pitchFamily="50" charset="-128"/>
                <a:cs typeface="Noto Sans CJK JP Medium"/>
              </a:endParaRPr>
            </a:p>
          </p:txBody>
        </p:sp>
        <p:sp>
          <p:nvSpPr>
            <p:cNvPr id="6" name="テキスト ボックス 5"/>
            <p:cNvSpPr txBox="1"/>
            <p:nvPr/>
          </p:nvSpPr>
          <p:spPr>
            <a:xfrm>
              <a:off x="7555403" y="7859985"/>
              <a:ext cx="1154114" cy="345028"/>
            </a:xfrm>
            <a:prstGeom prst="rect">
              <a:avLst/>
            </a:prstGeom>
            <a:noFill/>
          </p:spPr>
          <p:txBody>
            <a:bodyPr wrap="square" rtlCol="0">
              <a:spAutoFit/>
            </a:bodyPr>
            <a:lstStyle/>
            <a:p>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参加</a:t>
              </a:r>
              <a:endParaRPr kumimoji="1" lang="en-US" altLang="ja-JP" dirty="0">
                <a:solidFill>
                  <a:schemeClr val="bg1"/>
                </a:solidFill>
                <a:latin typeface="HGP創英角ｺﾞｼｯｸUB" panose="020B0900000000000000" pitchFamily="50" charset="-128"/>
                <a:ea typeface="HGP創英角ｺﾞｼｯｸUB" panose="020B0900000000000000" pitchFamily="50" charset="-128"/>
              </a:endParaRPr>
            </a:p>
            <a:p>
              <a:r>
                <a:rPr lang="ja-JP" altLang="en-US" dirty="0">
                  <a:solidFill>
                    <a:schemeClr val="bg1"/>
                  </a:solidFill>
                  <a:latin typeface="HGP創英角ｺﾞｼｯｸUB" panose="020B0900000000000000" pitchFamily="50" charset="-128"/>
                  <a:ea typeface="HGP創英角ｺﾞｼｯｸUB" panose="020B0900000000000000" pitchFamily="50" charset="-128"/>
                </a:rPr>
                <a:t>無料</a:t>
              </a:r>
              <a:endParaRPr kumimoji="1" lang="ja-JP" altLang="en-US" dirty="0">
                <a:solidFill>
                  <a:schemeClr val="bg1"/>
                </a:solidFill>
                <a:latin typeface="HGP創英角ｺﾞｼｯｸUB" panose="020B0900000000000000" pitchFamily="50" charset="-128"/>
                <a:ea typeface="HGP創英角ｺﾞｼｯｸUB" panose="020B0900000000000000" pitchFamily="50" charset="-128"/>
              </a:endParaRPr>
            </a:p>
          </p:txBody>
        </p:sp>
      </p:grpSp>
      <p:pic>
        <p:nvPicPr>
          <p:cNvPr id="7" name="図 6"/>
          <p:cNvPicPr>
            <a:picLocks noChangeAspect="1"/>
          </p:cNvPicPr>
          <p:nvPr/>
        </p:nvPicPr>
        <p:blipFill rotWithShape="1">
          <a:blip r:embed="rId4"/>
          <a:srcRect l="11611" t="4545" r="6217" b="5918"/>
          <a:stretch/>
        </p:blipFill>
        <p:spPr>
          <a:xfrm>
            <a:off x="5607360" y="4640427"/>
            <a:ext cx="1195608" cy="1390999"/>
          </a:xfrm>
          <a:prstGeom prst="rect">
            <a:avLst/>
          </a:prstGeom>
        </p:spPr>
      </p:pic>
      <p:sp>
        <p:nvSpPr>
          <p:cNvPr id="45" name="正方形/長方形 44"/>
          <p:cNvSpPr/>
          <p:nvPr/>
        </p:nvSpPr>
        <p:spPr>
          <a:xfrm>
            <a:off x="68285" y="8381468"/>
            <a:ext cx="687284" cy="47388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rPr>
              <a:t>申込</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方法</a:t>
            </a:r>
          </a:p>
        </p:txBody>
      </p:sp>
      <p:sp>
        <p:nvSpPr>
          <p:cNvPr id="46" name="正方形/長方形 45"/>
          <p:cNvSpPr/>
          <p:nvPr/>
        </p:nvSpPr>
        <p:spPr>
          <a:xfrm>
            <a:off x="68284" y="8880577"/>
            <a:ext cx="687285" cy="58283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b="1" dirty="0">
                <a:latin typeface="Meiryo UI" panose="020B0604030504040204" pitchFamily="50" charset="-128"/>
                <a:ea typeface="Meiryo UI" panose="020B0604030504040204" pitchFamily="50" charset="-128"/>
              </a:rPr>
              <a:t>申込</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締切</a:t>
            </a:r>
          </a:p>
        </p:txBody>
      </p:sp>
      <p:sp>
        <p:nvSpPr>
          <p:cNvPr id="8" name="テキスト ボックス 7"/>
          <p:cNvSpPr txBox="1"/>
          <p:nvPr/>
        </p:nvSpPr>
        <p:spPr>
          <a:xfrm>
            <a:off x="905942" y="8445164"/>
            <a:ext cx="4760503"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裏面の</a:t>
            </a:r>
            <a:r>
              <a:rPr kumimoji="1" lang="en-US" altLang="ja-JP" sz="1400" dirty="0">
                <a:latin typeface="Meiryo UI" panose="020B0604030504040204" pitchFamily="50" charset="-128"/>
                <a:ea typeface="Meiryo UI" panose="020B0604030504040204" pitchFamily="50" charset="-128"/>
              </a:rPr>
              <a:t>URL</a:t>
            </a:r>
            <a:r>
              <a:rPr kumimoji="1" lang="ja-JP" altLang="en-US" sz="1400" dirty="0">
                <a:latin typeface="Meiryo UI" panose="020B0604030504040204" pitchFamily="50" charset="-128"/>
                <a:ea typeface="Meiryo UI" panose="020B0604030504040204" pitchFamily="50" charset="-128"/>
              </a:rPr>
              <a:t>もしくは</a:t>
            </a:r>
            <a:r>
              <a:rPr kumimoji="1" lang="en-US" altLang="ja-JP" sz="1400" dirty="0">
                <a:latin typeface="Meiryo UI" panose="020B0604030504040204" pitchFamily="50" charset="-128"/>
                <a:ea typeface="Meiryo UI" panose="020B0604030504040204" pitchFamily="50" charset="-128"/>
              </a:rPr>
              <a:t>QR</a:t>
            </a:r>
            <a:r>
              <a:rPr kumimoji="1" lang="ja-JP" altLang="en-US" sz="1400" dirty="0">
                <a:latin typeface="Meiryo UI" panose="020B0604030504040204" pitchFamily="50" charset="-128"/>
                <a:ea typeface="Meiryo UI" panose="020B0604030504040204" pitchFamily="50" charset="-128"/>
              </a:rPr>
              <a:t>コードより</a:t>
            </a:r>
            <a:r>
              <a:rPr lang="en-US" altLang="ja-JP" sz="1400" dirty="0">
                <a:latin typeface="Meiryo UI" panose="020B0604030504040204" pitchFamily="50" charset="-128"/>
                <a:ea typeface="Meiryo UI" panose="020B0604030504040204" pitchFamily="50" charset="-128"/>
              </a:rPr>
              <a:t>WEB</a:t>
            </a:r>
            <a:r>
              <a:rPr lang="ja-JP" altLang="en-US" sz="1400" dirty="0" err="1">
                <a:latin typeface="Meiryo UI" panose="020B0604030504040204" pitchFamily="50" charset="-128"/>
                <a:ea typeface="Meiryo UI" panose="020B0604030504040204" pitchFamily="50" charset="-128"/>
              </a:rPr>
              <a:t>にて</a:t>
            </a:r>
            <a:r>
              <a:rPr lang="ja-JP" altLang="en-US" sz="1400" dirty="0">
                <a:latin typeface="Meiryo UI" panose="020B0604030504040204" pitchFamily="50" charset="-128"/>
                <a:ea typeface="Meiryo UI" panose="020B0604030504040204" pitchFamily="50" charset="-128"/>
              </a:rPr>
              <a:t>お申し込みください</a:t>
            </a:r>
            <a:endParaRPr kumimoji="1" lang="ja-JP" altLang="en-US" sz="14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854956" y="8911086"/>
            <a:ext cx="5350208" cy="584775"/>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締切日：</a:t>
            </a:r>
            <a:r>
              <a:rPr lang="en-US" altLang="ja-JP" b="1" dirty="0">
                <a:latin typeface="Meiryo UI" panose="020B0604030504040204" pitchFamily="50" charset="-128"/>
                <a:ea typeface="Meiryo UI" panose="020B0604030504040204" pitchFamily="50" charset="-128"/>
              </a:rPr>
              <a:t>2022</a:t>
            </a:r>
            <a:r>
              <a:rPr lang="ja-JP" altLang="en-US" b="1" dirty="0">
                <a:latin typeface="Meiryo UI" panose="020B0604030504040204" pitchFamily="50" charset="-128"/>
                <a:ea typeface="Meiryo UI" panose="020B0604030504040204" pitchFamily="50" charset="-128"/>
              </a:rPr>
              <a:t>年</a:t>
            </a:r>
            <a:r>
              <a:rPr lang="en-US" altLang="ja-JP" b="1" dirty="0">
                <a:latin typeface="Meiryo UI" panose="020B0604030504040204" pitchFamily="50" charset="-128"/>
                <a:ea typeface="Meiryo UI" panose="020B0604030504040204" pitchFamily="50" charset="-128"/>
              </a:rPr>
              <a:t>1</a:t>
            </a:r>
            <a:r>
              <a:rPr lang="ja-JP" altLang="en-US" b="1" dirty="0">
                <a:latin typeface="Meiryo UI" panose="020B0604030504040204" pitchFamily="50" charset="-128"/>
                <a:ea typeface="Meiryo UI" panose="020B0604030504040204" pitchFamily="50" charset="-128"/>
              </a:rPr>
              <a:t>月</a:t>
            </a:r>
            <a:r>
              <a:rPr lang="en-US" altLang="ja-JP" b="1" dirty="0">
                <a:latin typeface="Meiryo UI" panose="020B0604030504040204" pitchFamily="50" charset="-128"/>
                <a:ea typeface="Meiryo UI" panose="020B0604030504040204" pitchFamily="50" charset="-128"/>
              </a:rPr>
              <a:t>16</a:t>
            </a:r>
            <a:r>
              <a:rPr lang="ja-JP" altLang="en-US" b="1" dirty="0">
                <a:latin typeface="Meiryo UI" panose="020B0604030504040204" pitchFamily="50" charset="-128"/>
                <a:ea typeface="Meiryo UI" panose="020B0604030504040204" pitchFamily="50" charset="-128"/>
              </a:rPr>
              <a:t>日（日）</a:t>
            </a:r>
            <a:endParaRPr lang="en-US" altLang="ja-JP"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定員になり次第締め切りとさせていただく場合があります</a:t>
            </a:r>
            <a:endParaRPr kumimoji="1" lang="en-US" altLang="ja-JP" sz="1050" dirty="0">
              <a:latin typeface="Meiryo UI" panose="020B0604030504040204" pitchFamily="50" charset="-128"/>
              <a:ea typeface="Meiryo UI" panose="020B0604030504040204" pitchFamily="50" charset="-128"/>
            </a:endParaRPr>
          </a:p>
        </p:txBody>
      </p:sp>
      <p:sp>
        <p:nvSpPr>
          <p:cNvPr id="35" name="テキスト ボックス 1"/>
          <p:cNvSpPr txBox="1">
            <a:spLocks noChangeArrowheads="1"/>
          </p:cNvSpPr>
          <p:nvPr/>
        </p:nvSpPr>
        <p:spPr bwMode="auto">
          <a:xfrm>
            <a:off x="4194974" y="4867729"/>
            <a:ext cx="1296354" cy="10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eaLnBrk="0" hangingPunct="0">
              <a:defRPr kumimoji="1">
                <a:solidFill>
                  <a:schemeClr val="tx1"/>
                </a:solidFill>
                <a:latin typeface="Franklin Gothic Book" pitchFamily="34" charset="0"/>
                <a:ea typeface="ＭＳ Ｐゴシック" charset="-128"/>
              </a:defRPr>
            </a:lvl1pPr>
            <a:lvl2pPr marL="742950" indent="-285750" eaLnBrk="0" hangingPunct="0">
              <a:defRPr kumimoji="1">
                <a:solidFill>
                  <a:schemeClr val="tx1"/>
                </a:solidFill>
                <a:latin typeface="Franklin Gothic Book" pitchFamily="34" charset="0"/>
                <a:ea typeface="ＭＳ Ｐゴシック" charset="-128"/>
              </a:defRPr>
            </a:lvl2pPr>
            <a:lvl3pPr marL="1143000" indent="-228600" eaLnBrk="0" hangingPunct="0">
              <a:defRPr kumimoji="1">
                <a:solidFill>
                  <a:schemeClr val="tx1"/>
                </a:solidFill>
                <a:latin typeface="Franklin Gothic Book" pitchFamily="34" charset="0"/>
                <a:ea typeface="ＭＳ Ｐゴシック" charset="-128"/>
              </a:defRPr>
            </a:lvl3pPr>
            <a:lvl4pPr marL="1600200" indent="-228600" eaLnBrk="0" hangingPunct="0">
              <a:defRPr kumimoji="1">
                <a:solidFill>
                  <a:schemeClr val="tx1"/>
                </a:solidFill>
                <a:latin typeface="Franklin Gothic Book" pitchFamily="34" charset="0"/>
                <a:ea typeface="ＭＳ Ｐゴシック" charset="-128"/>
              </a:defRPr>
            </a:lvl4pPr>
            <a:lvl5pPr marL="2057400" indent="-228600" eaLnBrk="0" hangingPunct="0">
              <a:defRPr kumimoji="1">
                <a:solidFill>
                  <a:schemeClr val="tx1"/>
                </a:solidFill>
                <a:latin typeface="Franklin Gothic Book"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9pPr>
          </a:lstStyle>
          <a:p>
            <a:pPr eaLnBrk="1" hangingPunct="1">
              <a:lnSpc>
                <a:spcPts val="1800"/>
              </a:lnSpc>
            </a:pPr>
            <a:r>
              <a:rPr lang="ja-JP" altLang="en-US" sz="1200" dirty="0">
                <a:latin typeface="Meiryo UI" pitchFamily="50" charset="-128"/>
                <a:ea typeface="Meiryo UI" pitchFamily="50" charset="-128"/>
              </a:rPr>
              <a:t>アイエムエフ株式会社</a:t>
            </a:r>
            <a:endParaRPr lang="en-US" altLang="ja-JP" sz="1200" dirty="0">
              <a:latin typeface="Meiryo UI" pitchFamily="50" charset="-128"/>
              <a:ea typeface="Meiryo UI" pitchFamily="50" charset="-128"/>
            </a:endParaRPr>
          </a:p>
          <a:p>
            <a:pPr eaLnBrk="1" hangingPunct="1">
              <a:lnSpc>
                <a:spcPts val="1800"/>
              </a:lnSpc>
            </a:pPr>
            <a:r>
              <a:rPr lang="ja-JP" altLang="en-US" sz="1200" dirty="0">
                <a:latin typeface="Meiryo UI" pitchFamily="50" charset="-128"/>
                <a:ea typeface="Meiryo UI" pitchFamily="50" charset="-128"/>
              </a:rPr>
              <a:t>　　代表取締役　</a:t>
            </a:r>
          </a:p>
        </p:txBody>
      </p:sp>
      <p:sp>
        <p:nvSpPr>
          <p:cNvPr id="36" name="テキスト ボックス 1"/>
          <p:cNvSpPr txBox="1">
            <a:spLocks noChangeArrowheads="1"/>
          </p:cNvSpPr>
          <p:nvPr/>
        </p:nvSpPr>
        <p:spPr bwMode="auto">
          <a:xfrm>
            <a:off x="4239312" y="5791455"/>
            <a:ext cx="1443731" cy="371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eaLnBrk="0" hangingPunct="0">
              <a:defRPr kumimoji="1">
                <a:solidFill>
                  <a:schemeClr val="tx1"/>
                </a:solidFill>
                <a:latin typeface="Franklin Gothic Book" pitchFamily="34" charset="0"/>
                <a:ea typeface="ＭＳ Ｐゴシック" charset="-128"/>
              </a:defRPr>
            </a:lvl1pPr>
            <a:lvl2pPr marL="742950" indent="-285750" eaLnBrk="0" hangingPunct="0">
              <a:defRPr kumimoji="1">
                <a:solidFill>
                  <a:schemeClr val="tx1"/>
                </a:solidFill>
                <a:latin typeface="Franklin Gothic Book" pitchFamily="34" charset="0"/>
                <a:ea typeface="ＭＳ Ｐゴシック" charset="-128"/>
              </a:defRPr>
            </a:lvl2pPr>
            <a:lvl3pPr marL="1143000" indent="-228600" eaLnBrk="0" hangingPunct="0">
              <a:defRPr kumimoji="1">
                <a:solidFill>
                  <a:schemeClr val="tx1"/>
                </a:solidFill>
                <a:latin typeface="Franklin Gothic Book" pitchFamily="34" charset="0"/>
                <a:ea typeface="ＭＳ Ｐゴシック" charset="-128"/>
              </a:defRPr>
            </a:lvl3pPr>
            <a:lvl4pPr marL="1600200" indent="-228600" eaLnBrk="0" hangingPunct="0">
              <a:defRPr kumimoji="1">
                <a:solidFill>
                  <a:schemeClr val="tx1"/>
                </a:solidFill>
                <a:latin typeface="Franklin Gothic Book" pitchFamily="34" charset="0"/>
                <a:ea typeface="ＭＳ Ｐゴシック" charset="-128"/>
              </a:defRPr>
            </a:lvl4pPr>
            <a:lvl5pPr marL="2057400" indent="-228600" eaLnBrk="0" hangingPunct="0">
              <a:defRPr kumimoji="1">
                <a:solidFill>
                  <a:schemeClr val="tx1"/>
                </a:solidFill>
                <a:latin typeface="Franklin Gothic Book"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Franklin Gothic Book" pitchFamily="34" charset="0"/>
                <a:ea typeface="ＭＳ Ｐゴシック" charset="-128"/>
              </a:defRPr>
            </a:lvl9pPr>
          </a:lstStyle>
          <a:p>
            <a:pPr eaLnBrk="1" hangingPunct="1">
              <a:lnSpc>
                <a:spcPts val="1600"/>
              </a:lnSpc>
            </a:pPr>
            <a:r>
              <a:rPr lang="ja-JP" altLang="en-US" dirty="0">
                <a:latin typeface="Meiryo UI" pitchFamily="50" charset="-128"/>
                <a:ea typeface="Meiryo UI" pitchFamily="50" charset="-128"/>
              </a:rPr>
              <a:t>大塚 博巳</a:t>
            </a:r>
            <a:r>
              <a:rPr lang="ja-JP" altLang="en-US" sz="1400" dirty="0">
                <a:latin typeface="Meiryo UI" pitchFamily="50" charset="-128"/>
                <a:ea typeface="Meiryo UI" pitchFamily="50" charset="-128"/>
              </a:rPr>
              <a:t>氏</a:t>
            </a:r>
          </a:p>
        </p:txBody>
      </p:sp>
      <p:sp>
        <p:nvSpPr>
          <p:cNvPr id="41" name="テキスト ボックス 44"/>
          <p:cNvSpPr txBox="1">
            <a:spLocks noChangeArrowheads="1"/>
          </p:cNvSpPr>
          <p:nvPr/>
        </p:nvSpPr>
        <p:spPr bwMode="auto">
          <a:xfrm>
            <a:off x="4171902" y="4291665"/>
            <a:ext cx="2625055" cy="307556"/>
          </a:xfrm>
          <a:prstGeom prst="rect">
            <a:avLst/>
          </a:prstGeom>
          <a:solidFill>
            <a:schemeClr val="tx2">
              <a:lumMod val="50000"/>
            </a:schemeClr>
          </a:solidFill>
          <a:ln>
            <a:noFill/>
          </a:ln>
        </p:spPr>
        <p:txBody>
          <a:bodyPr wrap="square"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chemeClr val="bg1"/>
                </a:solidFill>
                <a:latin typeface="Meiryo UI" panose="020B0604030504040204" pitchFamily="50" charset="-128"/>
                <a:ea typeface="Meiryo UI" panose="020B0604030504040204" pitchFamily="50" charset="-128"/>
              </a:rPr>
              <a:t>講　　　師</a:t>
            </a:r>
          </a:p>
        </p:txBody>
      </p:sp>
      <p:pic>
        <p:nvPicPr>
          <p:cNvPr id="43" name="図 3"/>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99315" y="64781"/>
            <a:ext cx="2505075"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テキスト ボックス 72"/>
          <p:cNvSpPr txBox="1">
            <a:spLocks noChangeArrowheads="1"/>
          </p:cNvSpPr>
          <p:nvPr/>
        </p:nvSpPr>
        <p:spPr bwMode="auto">
          <a:xfrm>
            <a:off x="-3000" y="-96251"/>
            <a:ext cx="2524125" cy="501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6" tIns="45718" rIns="91436" bIns="45718"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500" dirty="0">
                <a:solidFill>
                  <a:srgbClr val="000000"/>
                </a:solidFill>
                <a:latin typeface="Meiryo UI" panose="020B0604030504040204" pitchFamily="50" charset="-128"/>
                <a:ea typeface="Meiryo UI" panose="020B0604030504040204" pitchFamily="50" charset="-128"/>
              </a:rPr>
              <a:t>商工会会員事業者の皆さまへ</a:t>
            </a:r>
          </a:p>
        </p:txBody>
      </p:sp>
      <p:sp>
        <p:nvSpPr>
          <p:cNvPr id="49" name="楕円 48"/>
          <p:cNvSpPr/>
          <p:nvPr/>
        </p:nvSpPr>
        <p:spPr>
          <a:xfrm flipV="1">
            <a:off x="28204" y="565910"/>
            <a:ext cx="962469" cy="690562"/>
          </a:xfrm>
          <a:prstGeom prst="ellipse">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 name="WordArt 7"/>
          <p:cNvSpPr>
            <a:spLocks noChangeArrowheads="1" noChangeShapeType="1"/>
          </p:cNvSpPr>
          <p:nvPr/>
        </p:nvSpPr>
        <p:spPr bwMode="auto">
          <a:xfrm>
            <a:off x="196480" y="728020"/>
            <a:ext cx="4131644" cy="335862"/>
          </a:xfrm>
          <a:prstGeom prst="rect">
            <a:avLst/>
          </a:prstGeom>
        </p:spPr>
        <p:txBody>
          <a:bodyPr wrap="none" fromWordArt="1">
            <a:prstTxWarp prst="textPlain">
              <a:avLst>
                <a:gd name="adj" fmla="val 50000"/>
              </a:avLst>
            </a:prstTxWarp>
          </a:bodyPr>
          <a:lstStyle/>
          <a:p>
            <a:pPr algn="ctr">
              <a:defRPr/>
            </a:pPr>
            <a:r>
              <a:rPr lang="ja-JP" altLang="en-US" sz="1400" b="1" kern="1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新春</a:t>
            </a:r>
            <a:r>
              <a:rPr lang="ja-JP" altLang="en-US" sz="1400" b="1" kern="10" dirty="0">
                <a:solidFill>
                  <a:srgbClr val="FFC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400" b="1" kern="10" dirty="0">
                <a:solidFill>
                  <a:srgbClr val="0000CC"/>
                </a:solidFill>
                <a:effectLst>
                  <a:outerShdw blurRad="38100" dist="38100" dir="2700000" algn="tl" rotWithShape="0">
                    <a:srgbClr val="000000">
                      <a:alpha val="43137"/>
                    </a:srgbClr>
                  </a:outerShdw>
                </a:effectLst>
                <a:latin typeface="Meiryo UI" panose="020B0604030504040204" pitchFamily="50" charset="-128"/>
                <a:ea typeface="Meiryo UI" panose="020B0604030504040204" pitchFamily="50" charset="-128"/>
              </a:rPr>
              <a:t>労務リスク対策セミナー</a:t>
            </a:r>
          </a:p>
        </p:txBody>
      </p:sp>
      <p:grpSp>
        <p:nvGrpSpPr>
          <p:cNvPr id="10" name="グループ化 9"/>
          <p:cNvGrpSpPr/>
          <p:nvPr/>
        </p:nvGrpSpPr>
        <p:grpSpPr>
          <a:xfrm>
            <a:off x="5290990" y="391927"/>
            <a:ext cx="1558033" cy="1503363"/>
            <a:chOff x="12881664" y="562584"/>
            <a:chExt cx="1954212" cy="1795463"/>
          </a:xfrm>
        </p:grpSpPr>
        <p:sp>
          <p:nvSpPr>
            <p:cNvPr id="51" name="台形 50"/>
            <p:cNvSpPr/>
            <p:nvPr/>
          </p:nvSpPr>
          <p:spPr>
            <a:xfrm rot="10800000">
              <a:off x="13243614" y="1872272"/>
              <a:ext cx="1190625" cy="485775"/>
            </a:xfrm>
            <a:prstGeom prst="trapezoid">
              <a:avLst/>
            </a:prstGeom>
            <a:solidFill>
              <a:srgbClr val="AA8A57"/>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 name="台形 51"/>
            <p:cNvSpPr/>
            <p:nvPr/>
          </p:nvSpPr>
          <p:spPr>
            <a:xfrm>
              <a:off x="12881664" y="1088047"/>
              <a:ext cx="1954212" cy="796925"/>
            </a:xfrm>
            <a:prstGeom prst="trapezoid">
              <a:avLst/>
            </a:prstGeom>
            <a:solidFill>
              <a:srgbClr val="AA8A57"/>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3" name="楕円 52"/>
            <p:cNvSpPr/>
            <p:nvPr/>
          </p:nvSpPr>
          <p:spPr>
            <a:xfrm>
              <a:off x="13068989" y="986447"/>
              <a:ext cx="1585912" cy="792162"/>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5" name="楕円 54"/>
            <p:cNvSpPr/>
            <p:nvPr/>
          </p:nvSpPr>
          <p:spPr>
            <a:xfrm>
              <a:off x="13243614" y="700697"/>
              <a:ext cx="1223962" cy="647700"/>
            </a:xfrm>
            <a:prstGeom prst="ellipse">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6" name="正方形/長方形 73"/>
            <p:cNvSpPr>
              <a:spLocks noChangeArrowheads="1"/>
            </p:cNvSpPr>
            <p:nvPr/>
          </p:nvSpPr>
          <p:spPr bwMode="auto">
            <a:xfrm>
              <a:off x="13089626" y="711809"/>
              <a:ext cx="1546226" cy="1580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ja-JP" altLang="en-US" sz="2400" dirty="0">
                  <a:solidFill>
                    <a:srgbClr val="FF9933"/>
                  </a:solidFill>
                  <a:latin typeface="HGP創英角ｺﾞｼｯｸUB" panose="020B0900000000000000" pitchFamily="50" charset="-128"/>
                  <a:ea typeface="HGP創英角ｺﾞｼｯｸUB" panose="020B0900000000000000" pitchFamily="50" charset="-128"/>
                </a:rPr>
                <a:t>参加</a:t>
              </a:r>
              <a:endParaRPr lang="en-US" altLang="ja-JP" sz="2400" dirty="0">
                <a:solidFill>
                  <a:srgbClr val="FF9933"/>
                </a:solidFill>
                <a:latin typeface="HGP創英角ｺﾞｼｯｸUB" panose="020B0900000000000000" pitchFamily="50" charset="-128"/>
                <a:ea typeface="HGP創英角ｺﾞｼｯｸUB" panose="020B0900000000000000" pitchFamily="50" charset="-128"/>
              </a:endParaRPr>
            </a:p>
            <a:p>
              <a:pPr algn="ctr" eaLnBrk="1" hangingPunct="1"/>
              <a:r>
                <a:rPr lang="ja-JP" altLang="en-US" sz="2400" dirty="0">
                  <a:solidFill>
                    <a:srgbClr val="FF9933"/>
                  </a:solidFill>
                  <a:latin typeface="HGP創英角ｺﾞｼｯｸUB" panose="020B0900000000000000" pitchFamily="50" charset="-128"/>
                  <a:ea typeface="HGP創英角ｺﾞｼｯｸUB" panose="020B0900000000000000" pitchFamily="50" charset="-128"/>
                </a:rPr>
                <a:t>無料</a:t>
              </a:r>
              <a:endParaRPr lang="en-US" altLang="ja-JP" sz="2400" dirty="0">
                <a:solidFill>
                  <a:srgbClr val="FF9933"/>
                </a:solidFill>
                <a:latin typeface="HGP創英角ｺﾞｼｯｸUB" panose="020B0900000000000000" pitchFamily="50" charset="-128"/>
                <a:ea typeface="HGP創英角ｺﾞｼｯｸUB" panose="020B0900000000000000" pitchFamily="50" charset="-128"/>
              </a:endParaRPr>
            </a:p>
            <a:p>
              <a:pPr algn="ctr" eaLnBrk="1" hangingPunct="1"/>
              <a:endParaRPr lang="ja-JP" altLang="en-US" sz="3200" dirty="0">
                <a:solidFill>
                  <a:srgbClr val="FF9933"/>
                </a:solidFill>
                <a:latin typeface="HGP創英角ｺﾞｼｯｸUB" panose="020B0900000000000000" pitchFamily="50" charset="-128"/>
                <a:ea typeface="HGP創英角ｺﾞｼｯｸUB" panose="020B0900000000000000" pitchFamily="50" charset="-128"/>
              </a:endParaRPr>
            </a:p>
          </p:txBody>
        </p:sp>
        <p:pic>
          <p:nvPicPr>
            <p:cNvPr id="57" name="図 8" descr="食品, テーブル, 皿, 表面 が含まれている画像&#10;&#10;自動的に生成された説明"/>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686526" y="562584"/>
              <a:ext cx="357188"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台形 57"/>
            <p:cNvSpPr/>
            <p:nvPr/>
          </p:nvSpPr>
          <p:spPr>
            <a:xfrm rot="10800000">
              <a:off x="12883251" y="1892909"/>
              <a:ext cx="1952625" cy="168275"/>
            </a:xfrm>
            <a:prstGeom prst="trapezoid">
              <a:avLst/>
            </a:prstGeom>
            <a:solidFill>
              <a:srgbClr val="AA8A57"/>
            </a:solidFill>
            <a:ln>
              <a:solidFill>
                <a:srgbClr val="59595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pic>
        <p:nvPicPr>
          <p:cNvPr id="60" name="図 2"/>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573702" y="82244"/>
            <a:ext cx="1647825" cy="30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4" name="直線コネクタ 63"/>
          <p:cNvCxnSpPr/>
          <p:nvPr/>
        </p:nvCxnSpPr>
        <p:spPr>
          <a:xfrm>
            <a:off x="-57466" y="9608181"/>
            <a:ext cx="6813376" cy="0"/>
          </a:xfrm>
          <a:prstGeom prst="line">
            <a:avLst/>
          </a:prstGeom>
          <a:ln w="31750">
            <a:solidFill>
              <a:srgbClr val="660066"/>
            </a:solidFill>
          </a:ln>
          <a:effectLst/>
        </p:spPr>
        <p:style>
          <a:lnRef idx="2">
            <a:schemeClr val="accent1"/>
          </a:lnRef>
          <a:fillRef idx="0">
            <a:schemeClr val="accent1"/>
          </a:fillRef>
          <a:effectRef idx="1">
            <a:schemeClr val="accent1"/>
          </a:effectRef>
          <a:fontRef idx="minor">
            <a:schemeClr val="tx1"/>
          </a:fontRef>
        </p:style>
      </p:cxnSp>
      <p:sp>
        <p:nvSpPr>
          <p:cNvPr id="66" name="正方形/長方形 65"/>
          <p:cNvSpPr/>
          <p:nvPr/>
        </p:nvSpPr>
        <p:spPr bwMode="auto">
          <a:xfrm>
            <a:off x="1233984" y="9625012"/>
            <a:ext cx="4789488" cy="22066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eaLnBrk="1" hangingPunct="1">
              <a:defRPr/>
            </a:pPr>
            <a:r>
              <a:rPr lang="ja-JP" altLang="en-US" sz="1300" b="1" dirty="0">
                <a:solidFill>
                  <a:srgbClr val="000000"/>
                </a:solidFill>
                <a:latin typeface="メイリオ" panose="020B0604030504040204" pitchFamily="50" charset="-128"/>
                <a:ea typeface="メイリオ" panose="020B0604030504040204" pitchFamily="50" charset="-128"/>
                <a:cs typeface="メイリオ"/>
              </a:rPr>
              <a:t>全国商工会連合会　　あいおいニッセイ同和損害保険㈱　共催　</a:t>
            </a:r>
            <a:endParaRPr lang="en-US" altLang="ja-JP" sz="1300" b="1" dirty="0">
              <a:solidFill>
                <a:srgbClr val="000000"/>
              </a:solidFill>
              <a:latin typeface="メイリオ" panose="020B0604030504040204" pitchFamily="50" charset="-128"/>
              <a:ea typeface="メイリオ" panose="020B0604030504040204" pitchFamily="50" charset="-128"/>
              <a:cs typeface="メイリオ"/>
            </a:endParaRPr>
          </a:p>
        </p:txBody>
      </p:sp>
      <p:sp>
        <p:nvSpPr>
          <p:cNvPr id="48" name="object 40"/>
          <p:cNvSpPr txBox="1">
            <a:spLocks noChangeArrowheads="1"/>
          </p:cNvSpPr>
          <p:nvPr/>
        </p:nvSpPr>
        <p:spPr bwMode="auto">
          <a:xfrm>
            <a:off x="861522" y="7077709"/>
            <a:ext cx="178276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2844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00"/>
              </a:spcBef>
            </a:pPr>
            <a:r>
              <a:rPr lang="en-US" altLang="ja-JP" sz="2000" b="1" dirty="0">
                <a:solidFill>
                  <a:srgbClr val="FF0000"/>
                </a:solidFill>
                <a:latin typeface="Meiryo UI" panose="020B0604030504040204" pitchFamily="50" charset="-128"/>
                <a:ea typeface="Meiryo UI" panose="020B0604030504040204" pitchFamily="50" charset="-128"/>
                <a:cs typeface="Noto Sans CJK JP Medium"/>
              </a:rPr>
              <a:t>Web</a:t>
            </a:r>
            <a:r>
              <a:rPr lang="ja-JP" altLang="en-US" sz="2000" b="1" dirty="0">
                <a:solidFill>
                  <a:srgbClr val="FF0000"/>
                </a:solidFill>
                <a:latin typeface="Meiryo UI" panose="020B0604030504040204" pitchFamily="50" charset="-128"/>
                <a:ea typeface="Meiryo UI" panose="020B0604030504040204" pitchFamily="50" charset="-128"/>
                <a:cs typeface="Noto Sans CJK JP Medium"/>
              </a:rPr>
              <a:t>セミナー</a:t>
            </a:r>
            <a:endParaRPr lang="ja-JP" altLang="ja-JP" sz="2000" b="1" dirty="0">
              <a:solidFill>
                <a:srgbClr val="FF0000"/>
              </a:solidFill>
              <a:latin typeface="Meiryo UI" panose="020B0604030504040204" pitchFamily="50" charset="-128"/>
              <a:ea typeface="Meiryo UI" panose="020B0604030504040204" pitchFamily="50" charset="-128"/>
              <a:cs typeface="Noto Sans CJK JP Medium"/>
            </a:endParaRPr>
          </a:p>
        </p:txBody>
      </p:sp>
      <p:sp>
        <p:nvSpPr>
          <p:cNvPr id="54" name="object 41"/>
          <p:cNvSpPr txBox="1">
            <a:spLocks noChangeArrowheads="1"/>
          </p:cNvSpPr>
          <p:nvPr/>
        </p:nvSpPr>
        <p:spPr bwMode="auto">
          <a:xfrm>
            <a:off x="2406160" y="7088822"/>
            <a:ext cx="4349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27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2844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100"/>
              </a:spcBef>
            </a:pPr>
            <a:r>
              <a:rPr lang="en-US" altLang="ja-JP" sz="1900">
                <a:solidFill>
                  <a:srgbClr val="231F20"/>
                </a:solidFill>
                <a:latin typeface="Meiryo UI" panose="020B0604030504040204" pitchFamily="50" charset="-128"/>
                <a:ea typeface="Meiryo UI" panose="020B0604030504040204" pitchFamily="50" charset="-128"/>
                <a:cs typeface="Noto Sans CJK JP Medium"/>
              </a:rPr>
              <a:t>Webex</a:t>
            </a:r>
            <a:r>
              <a:rPr lang="ja-JP" altLang="en-US" sz="1900">
                <a:solidFill>
                  <a:srgbClr val="231F20"/>
                </a:solidFill>
                <a:latin typeface="Meiryo UI" panose="020B0604030504040204" pitchFamily="50" charset="-128"/>
                <a:ea typeface="Meiryo UI" panose="020B0604030504040204" pitchFamily="50" charset="-128"/>
                <a:cs typeface="Noto Sans CJK JP Medium"/>
              </a:rPr>
              <a:t> </a:t>
            </a:r>
            <a:r>
              <a:rPr lang="en-US" altLang="ja-JP" sz="1900">
                <a:solidFill>
                  <a:srgbClr val="231F20"/>
                </a:solidFill>
                <a:latin typeface="Meiryo UI" panose="020B0604030504040204" pitchFamily="50" charset="-128"/>
                <a:ea typeface="Meiryo UI" panose="020B0604030504040204" pitchFamily="50" charset="-128"/>
                <a:cs typeface="Noto Sans CJK JP Medium"/>
              </a:rPr>
              <a:t>Event</a:t>
            </a:r>
            <a:r>
              <a:rPr lang="ja-JP" altLang="en-US" sz="1400">
                <a:solidFill>
                  <a:srgbClr val="231F20"/>
                </a:solidFill>
                <a:latin typeface="Meiryo UI" panose="020B0604030504040204" pitchFamily="50" charset="-128"/>
                <a:ea typeface="Meiryo UI" panose="020B0604030504040204" pitchFamily="50" charset="-128"/>
                <a:cs typeface="Noto Sans CJK JP Medium"/>
              </a:rPr>
              <a:t>による</a:t>
            </a:r>
            <a:r>
              <a:rPr lang="ja-JP" altLang="en-US" sz="1900">
                <a:solidFill>
                  <a:srgbClr val="231F20"/>
                </a:solidFill>
                <a:latin typeface="Meiryo UI" panose="020B0604030504040204" pitchFamily="50" charset="-128"/>
                <a:ea typeface="Meiryo UI" panose="020B0604030504040204" pitchFamily="50" charset="-128"/>
                <a:cs typeface="Noto Sans CJK JP Medium"/>
              </a:rPr>
              <a:t>オンライン配信セミナー</a:t>
            </a:r>
            <a:endParaRPr lang="en-US" altLang="ja-JP" sz="1900">
              <a:solidFill>
                <a:srgbClr val="231F20"/>
              </a:solidFill>
              <a:latin typeface="Meiryo UI" panose="020B0604030504040204" pitchFamily="50" charset="-128"/>
              <a:ea typeface="Meiryo UI" panose="020B0604030504040204" pitchFamily="50" charset="-128"/>
              <a:cs typeface="Noto Sans CJK JP Medium"/>
            </a:endParaRPr>
          </a:p>
        </p:txBody>
      </p:sp>
      <p:sp>
        <p:nvSpPr>
          <p:cNvPr id="63" name="object 39"/>
          <p:cNvSpPr txBox="1">
            <a:spLocks noChangeArrowheads="1"/>
          </p:cNvSpPr>
          <p:nvPr/>
        </p:nvSpPr>
        <p:spPr bwMode="auto">
          <a:xfrm>
            <a:off x="779363" y="7321376"/>
            <a:ext cx="5878513" cy="621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12700" rIns="0" bIns="0">
            <a:spAutoFit/>
          </a:bodyPr>
          <a:lstStyle>
            <a:lvl1pPr marL="152400" indent="-1397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2844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indent="-14763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23000"/>
              </a:lnSpc>
              <a:spcBef>
                <a:spcPts val="100"/>
              </a:spcBef>
            </a:pPr>
            <a:r>
              <a:rPr lang="ja-JP" altLang="en-US" sz="1100" dirty="0">
                <a:solidFill>
                  <a:srgbClr val="ED1C24"/>
                </a:solidFill>
                <a:latin typeface="ＭＳ Ｐゴシック" panose="020B0600070205080204" pitchFamily="50" charset="-128"/>
                <a:ea typeface="Noto Sans CJK JP Medium"/>
                <a:cs typeface="Noto Sans CJK JP Medium"/>
              </a:rPr>
              <a:t>　</a:t>
            </a:r>
            <a:r>
              <a:rPr lang="ja-JP" altLang="ja-JP" sz="1000" dirty="0">
                <a:solidFill>
                  <a:srgbClr val="ED1C24"/>
                </a:solidFill>
                <a:ea typeface="Noto Sans CJK JP Medium"/>
                <a:cs typeface="Noto Sans CJK JP Medium"/>
              </a:rPr>
              <a:t>※ </a:t>
            </a:r>
            <a:r>
              <a:rPr lang="en-US" altLang="ja-JP" sz="1000" b="1" dirty="0" err="1">
                <a:solidFill>
                  <a:srgbClr val="231F20"/>
                </a:solidFill>
                <a:latin typeface="Meiryo UI" panose="020B0604030504040204" pitchFamily="50" charset="-128"/>
                <a:ea typeface="Meiryo UI" panose="020B0604030504040204" pitchFamily="50" charset="-128"/>
                <a:cs typeface="Noto Sans CJK JP Medium"/>
              </a:rPr>
              <a:t>Webex</a:t>
            </a:r>
            <a:r>
              <a:rPr lang="ja-JP" altLang="en-US" sz="1000" b="1" dirty="0">
                <a:solidFill>
                  <a:srgbClr val="231F20"/>
                </a:solidFill>
                <a:latin typeface="Meiryo UI" panose="020B0604030504040204" pitchFamily="50" charset="-128"/>
                <a:ea typeface="Meiryo UI" panose="020B0604030504040204" pitchFamily="50" charset="-128"/>
                <a:cs typeface="Noto Sans CJK JP Medium"/>
              </a:rPr>
              <a:t> </a:t>
            </a:r>
            <a:r>
              <a:rPr lang="en-US" altLang="ja-JP" sz="1000" b="1" dirty="0">
                <a:solidFill>
                  <a:srgbClr val="231F20"/>
                </a:solidFill>
                <a:latin typeface="Meiryo UI" panose="020B0604030504040204" pitchFamily="50" charset="-128"/>
                <a:ea typeface="Meiryo UI" panose="020B0604030504040204" pitchFamily="50" charset="-128"/>
                <a:cs typeface="Noto Sans CJK JP Medium"/>
              </a:rPr>
              <a:t>Event</a:t>
            </a:r>
            <a:r>
              <a:rPr lang="ja-JP" altLang="en-US" sz="1000" dirty="0">
                <a:solidFill>
                  <a:srgbClr val="231F20"/>
                </a:solidFill>
                <a:latin typeface="Meiryo UI" panose="020B0604030504040204" pitchFamily="50" charset="-128"/>
                <a:ea typeface="Meiryo UI" panose="020B0604030504040204" pitchFamily="50" charset="-128"/>
                <a:cs typeface="Noto Sans CJK JP Medium"/>
              </a:rPr>
              <a:t>は</a:t>
            </a:r>
            <a:r>
              <a:rPr lang="en-US" altLang="ja-JP" sz="1000" dirty="0">
                <a:solidFill>
                  <a:srgbClr val="231F20"/>
                </a:solidFill>
                <a:latin typeface="Meiryo UI" panose="020B0604030504040204" pitchFamily="50" charset="-128"/>
                <a:ea typeface="Meiryo UI" panose="020B0604030504040204" pitchFamily="50" charset="-128"/>
                <a:cs typeface="Noto Sans CJK JP Medium"/>
              </a:rPr>
              <a:t>Cisco</a:t>
            </a:r>
            <a:r>
              <a:rPr lang="ja-JP" altLang="en-US" sz="1000" dirty="0">
                <a:solidFill>
                  <a:srgbClr val="231F20"/>
                </a:solidFill>
                <a:latin typeface="Meiryo UI" panose="020B0604030504040204" pitchFamily="50" charset="-128"/>
                <a:ea typeface="Meiryo UI" panose="020B0604030504040204" pitchFamily="50" charset="-128"/>
                <a:cs typeface="Noto Sans CJK JP Medium"/>
              </a:rPr>
              <a:t>社が提供する世界で利用されている</a:t>
            </a:r>
            <a:r>
              <a:rPr lang="en-US" altLang="ja-JP" sz="1000" dirty="0">
                <a:solidFill>
                  <a:srgbClr val="231F20"/>
                </a:solidFill>
                <a:latin typeface="Meiryo UI" panose="020B0604030504040204" pitchFamily="50" charset="-128"/>
                <a:ea typeface="Meiryo UI" panose="020B0604030504040204" pitchFamily="50" charset="-128"/>
                <a:cs typeface="Noto Sans CJK JP Medium"/>
              </a:rPr>
              <a:t>Web</a:t>
            </a:r>
            <a:r>
              <a:rPr lang="ja-JP" altLang="en-US" sz="1000" dirty="0">
                <a:solidFill>
                  <a:srgbClr val="231F20"/>
                </a:solidFill>
                <a:latin typeface="Meiryo UI" panose="020B0604030504040204" pitchFamily="50" charset="-128"/>
                <a:ea typeface="Meiryo UI" panose="020B0604030504040204" pitchFamily="50" charset="-128"/>
                <a:cs typeface="Noto Sans CJK JP Medium"/>
              </a:rPr>
              <a:t>イベント用システムです。</a:t>
            </a:r>
            <a:endParaRPr lang="en-US" altLang="ja-JP" sz="1000" dirty="0">
              <a:solidFill>
                <a:srgbClr val="231F20"/>
              </a:solidFill>
              <a:latin typeface="Meiryo UI" panose="020B0604030504040204" pitchFamily="50" charset="-128"/>
              <a:ea typeface="Meiryo UI" panose="020B0604030504040204" pitchFamily="50" charset="-128"/>
              <a:cs typeface="UKIJ CJK"/>
            </a:endParaRPr>
          </a:p>
          <a:p>
            <a:pPr eaLnBrk="1" hangingPunct="1">
              <a:lnSpc>
                <a:spcPct val="123000"/>
              </a:lnSpc>
              <a:spcBef>
                <a:spcPts val="100"/>
              </a:spcBef>
            </a:pPr>
            <a:r>
              <a:rPr lang="ja-JP" altLang="en-US" sz="1000" b="1" dirty="0">
                <a:solidFill>
                  <a:srgbClr val="231F20"/>
                </a:solidFill>
                <a:latin typeface="Meiryo UI" panose="020B0604030504040204" pitchFamily="50" charset="-128"/>
                <a:ea typeface="Meiryo UI" panose="020B0604030504040204" pitchFamily="50" charset="-128"/>
                <a:cs typeface="UKIJ CJK"/>
              </a:rPr>
              <a:t>　　　</a:t>
            </a:r>
            <a:r>
              <a:rPr lang="ja-JP" altLang="ja-JP" sz="1000" dirty="0">
                <a:solidFill>
                  <a:srgbClr val="231F20"/>
                </a:solidFill>
                <a:latin typeface="Meiryo UI" panose="020B0604030504040204" pitchFamily="50" charset="-128"/>
                <a:ea typeface="Meiryo UI" panose="020B0604030504040204" pitchFamily="50" charset="-128"/>
                <a:cs typeface="UKIJ CJK"/>
              </a:rPr>
              <a:t>パソコンやタブレット</a:t>
            </a:r>
            <a:r>
              <a:rPr lang="ja-JP" altLang="en-US" sz="1000" dirty="0">
                <a:solidFill>
                  <a:srgbClr val="231F20"/>
                </a:solidFill>
                <a:latin typeface="Meiryo UI" panose="020B0604030504040204" pitchFamily="50" charset="-128"/>
                <a:ea typeface="Meiryo UI" panose="020B0604030504040204" pitchFamily="50" charset="-128"/>
                <a:cs typeface="UKIJ CJK"/>
              </a:rPr>
              <a:t>で参加の方はアプリのダウンロードをせずにご覧いただけます。</a:t>
            </a:r>
            <a:endParaRPr lang="en-US" altLang="ja-JP" sz="1000" dirty="0">
              <a:solidFill>
                <a:srgbClr val="231F20"/>
              </a:solidFill>
              <a:latin typeface="Meiryo UI" panose="020B0604030504040204" pitchFamily="50" charset="-128"/>
              <a:ea typeface="Meiryo UI" panose="020B0604030504040204" pitchFamily="50" charset="-128"/>
              <a:cs typeface="UKIJ CJK"/>
            </a:endParaRPr>
          </a:p>
          <a:p>
            <a:pPr eaLnBrk="1" hangingPunct="1">
              <a:lnSpc>
                <a:spcPct val="123000"/>
              </a:lnSpc>
              <a:spcBef>
                <a:spcPts val="100"/>
              </a:spcBef>
            </a:pPr>
            <a:r>
              <a:rPr lang="ja-JP" altLang="en-US" sz="1000" dirty="0">
                <a:solidFill>
                  <a:srgbClr val="231F20"/>
                </a:solidFill>
                <a:latin typeface="Meiryo UI" panose="020B0604030504040204" pitchFamily="50" charset="-128"/>
                <a:ea typeface="Meiryo UI" panose="020B0604030504040204" pitchFamily="50" charset="-128"/>
                <a:cs typeface="UKIJ CJK"/>
              </a:rPr>
              <a:t>　　　また、参加者の顔や名前は非公開のオンラインイベントで安心して参加いただけます。</a:t>
            </a:r>
            <a:endParaRPr lang="en-US" altLang="ja-JP" sz="1000" dirty="0">
              <a:solidFill>
                <a:srgbClr val="231F20"/>
              </a:solidFill>
              <a:latin typeface="Meiryo UI" panose="020B0604030504040204" pitchFamily="50" charset="-128"/>
              <a:ea typeface="Meiryo UI" panose="020B0604030504040204" pitchFamily="50" charset="-128"/>
              <a:cs typeface="UKIJ CJK"/>
            </a:endParaRPr>
          </a:p>
        </p:txBody>
      </p:sp>
    </p:spTree>
    <p:extLst>
      <p:ext uri="{BB962C8B-B14F-4D97-AF65-F5344CB8AC3E}">
        <p14:creationId xmlns:p14="http://schemas.microsoft.com/office/powerpoint/2010/main" val="224593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bject 30"/>
          <p:cNvSpPr txBox="1"/>
          <p:nvPr/>
        </p:nvSpPr>
        <p:spPr>
          <a:xfrm>
            <a:off x="277807" y="7954348"/>
            <a:ext cx="6394598" cy="373197"/>
          </a:xfrm>
          <a:prstGeom prst="rect">
            <a:avLst/>
          </a:prstGeom>
        </p:spPr>
        <p:txBody>
          <a:bodyPr vert="horz" wrap="square" lIns="0" tIns="64788" rIns="0" bIns="0" rtlCol="0">
            <a:spAutoFit/>
          </a:bodyPr>
          <a:lstStyle/>
          <a:p>
            <a:pPr marL="44148">
              <a:lnSpc>
                <a:spcPts val="800"/>
              </a:lnSpc>
            </a:pPr>
            <a:r>
              <a:rPr sz="706" spc="23" dirty="0">
                <a:solidFill>
                  <a:srgbClr val="334E7E"/>
                </a:solidFill>
                <a:latin typeface="IPAexGothic"/>
                <a:cs typeface="IPAexGothic"/>
              </a:rPr>
              <a:t>＜</a:t>
            </a:r>
            <a:r>
              <a:rPr sz="706" spc="23" dirty="0" err="1">
                <a:solidFill>
                  <a:srgbClr val="334E7E"/>
                </a:solidFill>
                <a:latin typeface="IPAexGothic"/>
                <a:cs typeface="IPAexGothic"/>
              </a:rPr>
              <a:t>お客様情報のお取り扱いについて</a:t>
            </a:r>
            <a:r>
              <a:rPr sz="706" spc="23" dirty="0">
                <a:solidFill>
                  <a:srgbClr val="334E7E"/>
                </a:solidFill>
                <a:latin typeface="IPAexGothic"/>
                <a:cs typeface="IPAexGothic"/>
              </a:rPr>
              <a:t>＞</a:t>
            </a:r>
            <a:endParaRPr sz="706" dirty="0">
              <a:latin typeface="IPAexGothic"/>
              <a:cs typeface="IPAexGothic"/>
            </a:endParaRPr>
          </a:p>
          <a:p>
            <a:pPr marL="44148" marR="4586">
              <a:lnSpc>
                <a:spcPts val="800"/>
              </a:lnSpc>
            </a:pPr>
            <a:r>
              <a:rPr sz="706" spc="23" dirty="0">
                <a:solidFill>
                  <a:srgbClr val="334E7E"/>
                </a:solidFill>
                <a:latin typeface="IPAexGothic"/>
                <a:cs typeface="IPAexGothic"/>
              </a:rPr>
              <a:t>ご記入いただきました内容は、あいおいニッセイ同和損害保険株式会社（関連会</a:t>
            </a:r>
            <a:r>
              <a:rPr sz="706" spc="-72" dirty="0">
                <a:solidFill>
                  <a:srgbClr val="334E7E"/>
                </a:solidFill>
                <a:latin typeface="IPAexGothic"/>
                <a:cs typeface="IPAexGothic"/>
              </a:rPr>
              <a:t>社・</a:t>
            </a:r>
            <a:r>
              <a:rPr sz="706" spc="23" dirty="0">
                <a:solidFill>
                  <a:srgbClr val="334E7E"/>
                </a:solidFill>
                <a:latin typeface="IPAexGothic"/>
                <a:cs typeface="IPAexGothic"/>
              </a:rPr>
              <a:t>提携会</a:t>
            </a:r>
            <a:r>
              <a:rPr sz="706" spc="-72" dirty="0">
                <a:solidFill>
                  <a:srgbClr val="334E7E"/>
                </a:solidFill>
                <a:latin typeface="IPAexGothic"/>
                <a:cs typeface="IPAexGothic"/>
              </a:rPr>
              <a:t>社・</a:t>
            </a:r>
            <a:r>
              <a:rPr sz="706" spc="23" dirty="0">
                <a:solidFill>
                  <a:srgbClr val="334E7E"/>
                </a:solidFill>
                <a:latin typeface="IPAexGothic"/>
                <a:cs typeface="IPAexGothic"/>
              </a:rPr>
              <a:t>代理</a:t>
            </a:r>
            <a:r>
              <a:rPr sz="706" spc="-72" dirty="0">
                <a:solidFill>
                  <a:srgbClr val="334E7E"/>
                </a:solidFill>
                <a:latin typeface="IPAexGothic"/>
                <a:cs typeface="IPAexGothic"/>
              </a:rPr>
              <a:t>店・</a:t>
            </a:r>
            <a:r>
              <a:rPr sz="706" spc="23" dirty="0">
                <a:solidFill>
                  <a:srgbClr val="334E7E"/>
                </a:solidFill>
                <a:latin typeface="IPAexGothic"/>
                <a:cs typeface="IPAexGothic"/>
              </a:rPr>
              <a:t>扱者含む）からの各種商</a:t>
            </a:r>
            <a:r>
              <a:rPr sz="706" spc="-27" dirty="0">
                <a:solidFill>
                  <a:srgbClr val="334E7E"/>
                </a:solidFill>
                <a:latin typeface="IPAexGothic"/>
                <a:cs typeface="IPAexGothic"/>
              </a:rPr>
              <a:t>品</a:t>
            </a:r>
            <a:r>
              <a:rPr sz="706" spc="23" dirty="0">
                <a:solidFill>
                  <a:srgbClr val="334E7E"/>
                </a:solidFill>
                <a:latin typeface="IPAexGothic"/>
                <a:cs typeface="IPAexGothic"/>
              </a:rPr>
              <a:t>・サービスのご案内、</a:t>
            </a:r>
            <a:endParaRPr lang="en-US" sz="706" spc="23" dirty="0">
              <a:solidFill>
                <a:srgbClr val="334E7E"/>
              </a:solidFill>
              <a:latin typeface="IPAexGothic"/>
              <a:cs typeface="IPAexGothic"/>
            </a:endParaRPr>
          </a:p>
          <a:p>
            <a:pPr marL="44148" marR="4586">
              <a:lnSpc>
                <a:spcPts val="800"/>
              </a:lnSpc>
            </a:pPr>
            <a:r>
              <a:rPr sz="706" spc="23" dirty="0" err="1">
                <a:solidFill>
                  <a:srgbClr val="334E7E"/>
                </a:solidFill>
                <a:latin typeface="IPAexGothic"/>
                <a:cs typeface="IPAexGothic"/>
              </a:rPr>
              <a:t>及び各種情報提供・運営管理に活用させていただきますのでご了承ください</a:t>
            </a:r>
            <a:r>
              <a:rPr sz="706" spc="23" dirty="0">
                <a:solidFill>
                  <a:srgbClr val="334E7E"/>
                </a:solidFill>
                <a:latin typeface="IPAexGothic"/>
                <a:cs typeface="IPAexGothic"/>
              </a:rPr>
              <a:t>。</a:t>
            </a:r>
            <a:endParaRPr sz="706" dirty="0">
              <a:latin typeface="IPAexGothic"/>
              <a:cs typeface="IPAexGothic"/>
            </a:endParaRPr>
          </a:p>
        </p:txBody>
      </p:sp>
      <p:sp>
        <p:nvSpPr>
          <p:cNvPr id="8" name="正方形/長方形 7"/>
          <p:cNvSpPr/>
          <p:nvPr/>
        </p:nvSpPr>
        <p:spPr>
          <a:xfrm>
            <a:off x="284248" y="3756151"/>
            <a:ext cx="6353025" cy="2802428"/>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82561" tIns="41281" rIns="82561" bIns="41281" rtlCol="0" anchor="ctr"/>
          <a:lstStyle/>
          <a:p>
            <a:pPr>
              <a:lnSpc>
                <a:spcPts val="800"/>
              </a:lnSpc>
            </a:pPr>
            <a:r>
              <a:rPr lang="ja-JP" altLang="en-US" sz="1400" dirty="0">
                <a:solidFill>
                  <a:schemeClr val="tx1"/>
                </a:solidFill>
                <a:latin typeface="Meiryo UI" panose="020B0604030504040204" pitchFamily="50" charset="-128"/>
                <a:ea typeface="Meiryo UI" panose="020B0604030504040204" pitchFamily="50" charset="-128"/>
              </a:rPr>
              <a:t> ①下記</a:t>
            </a:r>
            <a:r>
              <a:rPr lang="en-US" altLang="ja-JP" sz="1400" dirty="0">
                <a:solidFill>
                  <a:schemeClr val="tx1"/>
                </a:solidFill>
                <a:latin typeface="Meiryo UI" panose="020B0604030504040204" pitchFamily="50" charset="-128"/>
                <a:ea typeface="Meiryo UI" panose="020B0604030504040204" pitchFamily="50" charset="-128"/>
              </a:rPr>
              <a:t>URL</a:t>
            </a:r>
            <a:r>
              <a:rPr lang="ja-JP" altLang="en-US" sz="1400" dirty="0">
                <a:solidFill>
                  <a:schemeClr val="tx1"/>
                </a:solidFill>
                <a:latin typeface="Meiryo UI" panose="020B0604030504040204" pitchFamily="50" charset="-128"/>
                <a:ea typeface="Meiryo UI" panose="020B0604030504040204" pitchFamily="50" charset="-128"/>
              </a:rPr>
              <a:t>または右記</a:t>
            </a:r>
            <a:r>
              <a:rPr lang="en-US" altLang="ja-JP" sz="1400" dirty="0">
                <a:solidFill>
                  <a:schemeClr val="tx1"/>
                </a:solidFill>
                <a:latin typeface="Meiryo UI" panose="020B0604030504040204" pitchFamily="50" charset="-128"/>
                <a:ea typeface="Meiryo UI" panose="020B0604030504040204" pitchFamily="50" charset="-128"/>
              </a:rPr>
              <a:t>QR</a:t>
            </a:r>
            <a:r>
              <a:rPr lang="ja-JP" altLang="en-US" sz="1400" dirty="0">
                <a:solidFill>
                  <a:schemeClr val="tx1"/>
                </a:solidFill>
                <a:latin typeface="Meiryo UI" panose="020B0604030504040204" pitchFamily="50" charset="-128"/>
                <a:ea typeface="Meiryo UI" panose="020B0604030504040204" pitchFamily="50" charset="-128"/>
              </a:rPr>
              <a:t>コードから申込フォームへアクセス下さい</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②必要事項に入力していただきましたら</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送信</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を押してください</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500"/>
              </a:lnSpc>
            </a:pPr>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ご参加には「</a:t>
            </a:r>
            <a:r>
              <a:rPr lang="en-US" altLang="ja-JP" sz="1300" dirty="0">
                <a:solidFill>
                  <a:schemeClr val="tx1"/>
                </a:solidFill>
                <a:latin typeface="Meiryo UI" panose="020B0604030504040204" pitchFamily="50" charset="-128"/>
                <a:ea typeface="Meiryo UI" panose="020B0604030504040204" pitchFamily="50" charset="-128"/>
              </a:rPr>
              <a:t>e-mail</a:t>
            </a:r>
            <a:r>
              <a:rPr lang="ja-JP" altLang="en-US" sz="1300" dirty="0">
                <a:solidFill>
                  <a:schemeClr val="tx1"/>
                </a:solidFill>
                <a:latin typeface="Meiryo UI" panose="020B0604030504040204" pitchFamily="50" charset="-128"/>
                <a:ea typeface="Meiryo UI" panose="020B0604030504040204" pitchFamily="50" charset="-128"/>
              </a:rPr>
              <a:t> アドレス」が必要となります</a:t>
            </a:r>
            <a:endParaRPr lang="en-US" altLang="ja-JP" sz="1300" dirty="0">
              <a:solidFill>
                <a:schemeClr val="tx1"/>
              </a:solidFill>
              <a:latin typeface="Meiryo UI" panose="020B0604030504040204" pitchFamily="50" charset="-128"/>
              <a:ea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rPr>
              <a:t>＊「所属商工会名」は必ずご入力ください</a:t>
            </a:r>
          </a:p>
          <a:p>
            <a:r>
              <a:rPr lang="en-US" altLang="ja-JP" sz="1300" dirty="0">
                <a:solidFill>
                  <a:schemeClr val="tx1"/>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「申込コード」欄へは</a:t>
            </a:r>
            <a:r>
              <a:rPr lang="ja-JP" altLang="en-US" sz="1630" b="1" dirty="0">
                <a:solidFill>
                  <a:srgbClr val="FF0000"/>
                </a:solidFill>
                <a:latin typeface="Meiryo UI" panose="020B0604030504040204" pitchFamily="50" charset="-128"/>
                <a:ea typeface="Meiryo UI" panose="020B0604030504040204" pitchFamily="50" charset="-128"/>
              </a:rPr>
              <a:t>「 </a:t>
            </a:r>
            <a:r>
              <a:rPr lang="en-US" altLang="ja-JP" sz="1630" b="1" dirty="0">
                <a:solidFill>
                  <a:srgbClr val="FF0000"/>
                </a:solidFill>
                <a:latin typeface="Meiryo UI" panose="020B0604030504040204" pitchFamily="50" charset="-128"/>
                <a:ea typeface="Meiryo UI" panose="020B0604030504040204" pitchFamily="50" charset="-128"/>
              </a:rPr>
              <a:t>SHOKOKAI01 </a:t>
            </a:r>
            <a:r>
              <a:rPr lang="ja-JP" altLang="en-US" sz="1630" b="1" dirty="0">
                <a:solidFill>
                  <a:srgbClr val="FF0000"/>
                </a:solidFill>
                <a:latin typeface="Meiryo UI" panose="020B0604030504040204" pitchFamily="50" charset="-128"/>
                <a:ea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rPr>
              <a:t>とご入力下さい</a:t>
            </a:r>
            <a:endParaRPr lang="en-US" altLang="ja-JP" sz="1300" dirty="0">
              <a:solidFill>
                <a:schemeClr val="tx1"/>
              </a:solidFill>
              <a:latin typeface="Meiryo UI" panose="020B0604030504040204" pitchFamily="50" charset="-128"/>
              <a:ea typeface="Meiryo UI" panose="020B0604030504040204" pitchFamily="50" charset="-128"/>
            </a:endParaRPr>
          </a:p>
          <a:p>
            <a:pPr>
              <a:lnSpc>
                <a:spcPts val="300"/>
              </a:lnSpc>
            </a:pPr>
            <a:endParaRPr lang="en-US" altLang="ja-JP" sz="1400" dirty="0">
              <a:solidFill>
                <a:schemeClr val="tx1"/>
              </a:solidFill>
              <a:latin typeface="Meiryo UI" panose="020B0604030504040204" pitchFamily="50" charset="-128"/>
              <a:ea typeface="Meiryo UI" panose="020B0604030504040204" pitchFamily="50" charset="-128"/>
            </a:endParaRPr>
          </a:p>
          <a:p>
            <a:pPr indent="269875"/>
            <a:endParaRPr lang="en-US" altLang="ja-JP" sz="8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③</a:t>
            </a:r>
            <a:r>
              <a:rPr lang="ja-JP" altLang="en-US" sz="1400" dirty="0">
                <a:solidFill>
                  <a:schemeClr val="tx1"/>
                </a:solidFill>
                <a:latin typeface="Meiryo UI" panose="020B0604030504040204" pitchFamily="50" charset="-128"/>
                <a:ea typeface="Meiryo UI" panose="020B0604030504040204" pitchFamily="50" charset="-128"/>
                <a:cs typeface="IPAexGothic"/>
              </a:rPr>
              <a:t>申込後、当日参加用の</a:t>
            </a:r>
            <a:r>
              <a:rPr lang="en-US" altLang="ja-JP" sz="1400" dirty="0">
                <a:solidFill>
                  <a:schemeClr val="tx1"/>
                </a:solidFill>
                <a:latin typeface="Meiryo UI" panose="020B0604030504040204" pitchFamily="50" charset="-128"/>
                <a:ea typeface="Meiryo UI" panose="020B0604030504040204" pitchFamily="50" charset="-128"/>
                <a:cs typeface="IPAexGothic"/>
              </a:rPr>
              <a:t>URL</a:t>
            </a:r>
            <a:r>
              <a:rPr lang="ja-JP" altLang="en-US" sz="1400" dirty="0">
                <a:solidFill>
                  <a:schemeClr val="tx1"/>
                </a:solidFill>
                <a:latin typeface="Meiryo UI" panose="020B0604030504040204" pitchFamily="50" charset="-128"/>
                <a:ea typeface="Meiryo UI" panose="020B0604030504040204" pitchFamily="50" charset="-128"/>
                <a:cs typeface="IPAexGothic"/>
              </a:rPr>
              <a:t>が記載されたメールが届きましたら登録完了となります</a:t>
            </a:r>
            <a:endParaRPr lang="en-US" altLang="ja-JP" sz="1400" dirty="0">
              <a:solidFill>
                <a:schemeClr val="tx1"/>
              </a:solidFill>
              <a:latin typeface="Meiryo UI" panose="020B0604030504040204" pitchFamily="50" charset="-128"/>
              <a:ea typeface="Meiryo UI" panose="020B0604030504040204" pitchFamily="50" charset="-128"/>
              <a:cs typeface="IPAexGothic"/>
            </a:endParaRPr>
          </a:p>
          <a:p>
            <a:pPr>
              <a:lnSpc>
                <a:spcPts val="400"/>
              </a:lnSpc>
            </a:pPr>
            <a:endParaRPr lang="en-US" altLang="ja-JP" sz="1400" dirty="0">
              <a:solidFill>
                <a:schemeClr val="tx1"/>
              </a:solidFill>
              <a:latin typeface="Meiryo UI" panose="020B0604030504040204" pitchFamily="50" charset="-128"/>
              <a:ea typeface="Meiryo UI" panose="020B0604030504040204" pitchFamily="50" charset="-128"/>
              <a:cs typeface="IPAexGothic"/>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IPAexGothic"/>
              </a:rPr>
              <a:t> *</a:t>
            </a:r>
            <a:r>
              <a:rPr lang="ja-JP" altLang="en-US" sz="1200" dirty="0">
                <a:solidFill>
                  <a:schemeClr val="tx1"/>
                </a:solidFill>
                <a:latin typeface="Meiryo UI" panose="020B0604030504040204" pitchFamily="50" charset="-128"/>
                <a:ea typeface="Meiryo UI" panose="020B0604030504040204" pitchFamily="50" charset="-128"/>
                <a:cs typeface="IPAexGothic"/>
              </a:rPr>
              <a:t>セミナー当日は、開催時間の</a:t>
            </a:r>
            <a:r>
              <a:rPr lang="en-US" altLang="ja-JP" sz="1200" dirty="0">
                <a:solidFill>
                  <a:schemeClr val="tx1"/>
                </a:solidFill>
                <a:latin typeface="Meiryo UI" panose="020B0604030504040204" pitchFamily="50" charset="-128"/>
                <a:ea typeface="Meiryo UI" panose="020B0604030504040204" pitchFamily="50" charset="-128"/>
                <a:cs typeface="IPAexGothic"/>
              </a:rPr>
              <a:t>30</a:t>
            </a:r>
            <a:r>
              <a:rPr lang="ja-JP" altLang="en-US" sz="1200" dirty="0">
                <a:solidFill>
                  <a:schemeClr val="tx1"/>
                </a:solidFill>
                <a:latin typeface="Meiryo UI" panose="020B0604030504040204" pitchFamily="50" charset="-128"/>
                <a:ea typeface="Meiryo UI" panose="020B0604030504040204" pitchFamily="50" charset="-128"/>
                <a:cs typeface="IPAexGothic"/>
              </a:rPr>
              <a:t>分前から接続可能です</a:t>
            </a:r>
            <a:endParaRPr lang="en-US" altLang="ja-JP" sz="1200" dirty="0">
              <a:solidFill>
                <a:schemeClr val="tx1"/>
              </a:solidFill>
              <a:latin typeface="Meiryo UI" panose="020B0604030504040204" pitchFamily="50" charset="-128"/>
              <a:ea typeface="Meiryo UI" panose="020B0604030504040204" pitchFamily="50" charset="-128"/>
              <a:cs typeface="IPAexGothic"/>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IPAexGothic"/>
              </a:rPr>
              <a:t> *</a:t>
            </a:r>
            <a:r>
              <a:rPr lang="ja-JP" altLang="en-US" sz="1200" dirty="0">
                <a:solidFill>
                  <a:schemeClr val="tx1"/>
                </a:solidFill>
                <a:latin typeface="Meiryo UI" panose="020B0604030504040204" pitchFamily="50" charset="-128"/>
                <a:ea typeface="Meiryo UI" panose="020B0604030504040204" pitchFamily="50" charset="-128"/>
                <a:cs typeface="IPAexGothic"/>
              </a:rPr>
              <a:t>開催時間の間際になると回線が込み合う可能性もございます　</a:t>
            </a:r>
            <a:r>
              <a:rPr lang="en-US" altLang="ja-JP" sz="1200" dirty="0">
                <a:solidFill>
                  <a:schemeClr val="tx1"/>
                </a:solidFill>
                <a:latin typeface="Meiryo UI" panose="020B0604030504040204" pitchFamily="50" charset="-128"/>
                <a:ea typeface="Meiryo UI" panose="020B0604030504040204" pitchFamily="50" charset="-128"/>
                <a:cs typeface="IPAexGothic"/>
              </a:rPr>
              <a:t>…</a:t>
            </a:r>
            <a:r>
              <a:rPr lang="ja-JP" altLang="en-US" sz="1100" dirty="0">
                <a:solidFill>
                  <a:schemeClr val="tx1"/>
                </a:solidFill>
                <a:latin typeface="Meiryo UI" panose="020B0604030504040204" pitchFamily="50" charset="-128"/>
                <a:ea typeface="Meiryo UI" panose="020B0604030504040204" pitchFamily="50" charset="-128"/>
                <a:cs typeface="IPAexGothic"/>
              </a:rPr>
              <a:t>早めの接続をおすすめしております</a:t>
            </a:r>
            <a:endParaRPr lang="en-US" altLang="ja-JP" sz="1100" dirty="0">
              <a:solidFill>
                <a:schemeClr val="tx1"/>
              </a:solidFill>
              <a:latin typeface="Meiryo UI" panose="020B0604030504040204" pitchFamily="50" charset="-128"/>
              <a:ea typeface="Meiryo UI" panose="020B0604030504040204" pitchFamily="50" charset="-128"/>
              <a:cs typeface="IPAexGothic"/>
            </a:endParaRPr>
          </a:p>
          <a:p>
            <a:pPr>
              <a:lnSpc>
                <a:spcPts val="1600"/>
              </a:lnSpc>
            </a:pPr>
            <a:r>
              <a:rPr lang="en-US" altLang="ja-JP" sz="1200" dirty="0">
                <a:solidFill>
                  <a:schemeClr val="tx1"/>
                </a:solidFill>
                <a:latin typeface="Meiryo UI" panose="020B0604030504040204" pitchFamily="50" charset="-128"/>
                <a:ea typeface="Meiryo UI" panose="020B0604030504040204" pitchFamily="50" charset="-128"/>
                <a:cs typeface="IPAexGothic"/>
              </a:rPr>
              <a:t> *</a:t>
            </a:r>
            <a:r>
              <a:rPr lang="ja-JP" altLang="en-US" sz="1200" dirty="0">
                <a:solidFill>
                  <a:schemeClr val="tx1"/>
                </a:solidFill>
                <a:latin typeface="Meiryo UI" panose="020B0604030504040204" pitchFamily="50" charset="-128"/>
                <a:ea typeface="Meiryo UI" panose="020B0604030504040204" pitchFamily="50" charset="-128"/>
                <a:cs typeface="IPAexGothic"/>
              </a:rPr>
              <a:t>セミナーの最後にアンケートをご案内しますのでご協力をお願いいたします</a:t>
            </a:r>
            <a:endParaRPr lang="en-US" altLang="ja-JP" sz="1200" dirty="0">
              <a:solidFill>
                <a:schemeClr val="tx1"/>
              </a:solidFill>
              <a:latin typeface="Meiryo UI" panose="020B0604030504040204" pitchFamily="50" charset="-128"/>
              <a:ea typeface="Meiryo UI" panose="020B0604030504040204" pitchFamily="50" charset="-128"/>
              <a:cs typeface="IPAexGothic"/>
            </a:endParaRPr>
          </a:p>
          <a:p>
            <a:pPr>
              <a:lnSpc>
                <a:spcPts val="300"/>
              </a:lnSpc>
            </a:pPr>
            <a:endParaRPr lang="en-US" altLang="ja-JP" sz="1400" dirty="0">
              <a:solidFill>
                <a:schemeClr val="tx1"/>
              </a:solidFill>
              <a:latin typeface="Meiryo UI" panose="020B0604030504040204" pitchFamily="50" charset="-128"/>
              <a:ea typeface="Meiryo UI" panose="020B0604030504040204" pitchFamily="50" charset="-128"/>
              <a:cs typeface="IPAexGothic"/>
            </a:endParaRPr>
          </a:p>
          <a:p>
            <a:pPr indent="269875">
              <a:lnSpc>
                <a:spcPts val="1200"/>
              </a:lnSpc>
            </a:pPr>
            <a:r>
              <a:rPr kumimoji="1" lang="ja-JP" altLang="en-US" sz="1100" dirty="0">
                <a:solidFill>
                  <a:schemeClr val="tx1"/>
                </a:solidFill>
                <a:latin typeface="Meiryo UI" panose="020B0604030504040204" pitchFamily="50" charset="-128"/>
                <a:ea typeface="Meiryo UI" panose="020B0604030504040204" pitchFamily="50" charset="-128"/>
              </a:rPr>
              <a:t>　（画面にアンケートフォームを表示しますので、その場でご回答ください）  </a:t>
            </a:r>
            <a:endParaRPr kumimoji="1" lang="ja-JP" altLang="en-US" sz="1100" dirty="0">
              <a:solidFill>
                <a:schemeClr val="tx1"/>
              </a:solidFill>
            </a:endParaRPr>
          </a:p>
        </p:txBody>
      </p:sp>
      <p:graphicFrame>
        <p:nvGraphicFramePr>
          <p:cNvPr id="16" name="object 16"/>
          <p:cNvGraphicFramePr>
            <a:graphicFrameLocks noGrp="1"/>
          </p:cNvGraphicFramePr>
          <p:nvPr>
            <p:extLst>
              <p:ext uri="{D42A27DB-BD31-4B8C-83A1-F6EECF244321}">
                <p14:modId xmlns:p14="http://schemas.microsoft.com/office/powerpoint/2010/main" val="1346635533"/>
              </p:ext>
            </p:extLst>
          </p:nvPr>
        </p:nvGraphicFramePr>
        <p:xfrm>
          <a:off x="686148" y="8617618"/>
          <a:ext cx="5285843" cy="724694"/>
        </p:xfrm>
        <a:graphic>
          <a:graphicData uri="http://schemas.openxmlformats.org/drawingml/2006/table">
            <a:tbl>
              <a:tblPr firstRow="1" bandRow="1">
                <a:tableStyleId>{2D5ABB26-0587-4C30-8999-92F81FD0307C}</a:tableStyleId>
              </a:tblPr>
              <a:tblGrid>
                <a:gridCol w="763024">
                  <a:extLst>
                    <a:ext uri="{9D8B030D-6E8A-4147-A177-3AD203B41FA5}">
                      <a16:colId xmlns:a16="http://schemas.microsoft.com/office/drawing/2014/main" val="20000"/>
                    </a:ext>
                  </a:extLst>
                </a:gridCol>
                <a:gridCol w="1293799">
                  <a:extLst>
                    <a:ext uri="{9D8B030D-6E8A-4147-A177-3AD203B41FA5}">
                      <a16:colId xmlns:a16="http://schemas.microsoft.com/office/drawing/2014/main" val="20001"/>
                    </a:ext>
                  </a:extLst>
                </a:gridCol>
                <a:gridCol w="761871">
                  <a:extLst>
                    <a:ext uri="{9D8B030D-6E8A-4147-A177-3AD203B41FA5}">
                      <a16:colId xmlns:a16="http://schemas.microsoft.com/office/drawing/2014/main" val="20002"/>
                    </a:ext>
                  </a:extLst>
                </a:gridCol>
                <a:gridCol w="701936">
                  <a:extLst>
                    <a:ext uri="{9D8B030D-6E8A-4147-A177-3AD203B41FA5}">
                      <a16:colId xmlns:a16="http://schemas.microsoft.com/office/drawing/2014/main" val="20003"/>
                    </a:ext>
                  </a:extLst>
                </a:gridCol>
                <a:gridCol w="761871">
                  <a:extLst>
                    <a:ext uri="{9D8B030D-6E8A-4147-A177-3AD203B41FA5}">
                      <a16:colId xmlns:a16="http://schemas.microsoft.com/office/drawing/2014/main" val="20004"/>
                    </a:ext>
                  </a:extLst>
                </a:gridCol>
                <a:gridCol w="1003342">
                  <a:extLst>
                    <a:ext uri="{9D8B030D-6E8A-4147-A177-3AD203B41FA5}">
                      <a16:colId xmlns:a16="http://schemas.microsoft.com/office/drawing/2014/main" val="20005"/>
                    </a:ext>
                  </a:extLst>
                </a:gridCol>
              </a:tblGrid>
              <a:tr h="222402">
                <a:tc>
                  <a:txBody>
                    <a:bodyPr/>
                    <a:lstStyle/>
                    <a:p>
                      <a:pPr marL="8890" algn="ctr">
                        <a:lnSpc>
                          <a:spcPct val="100000"/>
                        </a:lnSpc>
                        <a:spcBef>
                          <a:spcPts val="420"/>
                        </a:spcBef>
                      </a:pPr>
                      <a:r>
                        <a:rPr sz="800" spc="40" dirty="0">
                          <a:solidFill>
                            <a:srgbClr val="231F20"/>
                          </a:solidFill>
                          <a:latin typeface="IPAexGothic"/>
                          <a:cs typeface="IPAexGothic"/>
                        </a:rPr>
                        <a:t>支店・課支社</a:t>
                      </a:r>
                      <a:endParaRPr sz="80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marL="904875">
                        <a:lnSpc>
                          <a:spcPct val="100000"/>
                        </a:lnSpc>
                        <a:spcBef>
                          <a:spcPts val="420"/>
                        </a:spcBef>
                      </a:pPr>
                      <a:r>
                        <a:rPr sz="800" dirty="0">
                          <a:solidFill>
                            <a:srgbClr val="231F20"/>
                          </a:solidFill>
                          <a:latin typeface="IPAexGothic"/>
                          <a:cs typeface="IPAexGothic"/>
                        </a:rPr>
                        <a:t>課・支社</a:t>
                      </a:r>
                      <a:endParaRPr sz="800" dirty="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tc>
                  <a:txBody>
                    <a:bodyPr/>
                    <a:lstStyle/>
                    <a:p>
                      <a:pPr algn="ctr">
                        <a:lnSpc>
                          <a:spcPct val="100000"/>
                        </a:lnSpc>
                        <a:spcBef>
                          <a:spcPts val="420"/>
                        </a:spcBef>
                      </a:pPr>
                      <a:r>
                        <a:rPr sz="800" spc="40" dirty="0">
                          <a:solidFill>
                            <a:srgbClr val="231F20"/>
                          </a:solidFill>
                          <a:latin typeface="IPAexGothic"/>
                          <a:cs typeface="IPAexGothic"/>
                        </a:rPr>
                        <a:t>課支社コ</a:t>
                      </a:r>
                      <a:r>
                        <a:rPr sz="800" spc="-30" dirty="0">
                          <a:solidFill>
                            <a:srgbClr val="231F20"/>
                          </a:solidFill>
                          <a:latin typeface="IPAexGothic"/>
                          <a:cs typeface="IPAexGothic"/>
                        </a:rPr>
                        <a:t>ー</a:t>
                      </a:r>
                      <a:r>
                        <a:rPr sz="800" dirty="0">
                          <a:solidFill>
                            <a:srgbClr val="231F20"/>
                          </a:solidFill>
                          <a:latin typeface="IPAexGothic"/>
                          <a:cs typeface="IPAexGothic"/>
                        </a:rPr>
                        <a:t>ド</a:t>
                      </a:r>
                      <a:endParaRPr sz="80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tc>
                  <a:txBody>
                    <a:bodyPr/>
                    <a:lstStyle/>
                    <a:p>
                      <a:pPr marL="24130" algn="ctr">
                        <a:lnSpc>
                          <a:spcPct val="100000"/>
                        </a:lnSpc>
                        <a:spcBef>
                          <a:spcPts val="420"/>
                        </a:spcBef>
                      </a:pPr>
                      <a:r>
                        <a:rPr sz="800" spc="40" dirty="0">
                          <a:solidFill>
                            <a:srgbClr val="231F20"/>
                          </a:solidFill>
                          <a:latin typeface="IPAexGothic"/>
                          <a:cs typeface="IPAexGothic"/>
                        </a:rPr>
                        <a:t>営業担当者</a:t>
                      </a:r>
                      <a:endParaRPr sz="800">
                        <a:latin typeface="IPAexGothic"/>
                        <a:cs typeface="IPAexGothic"/>
                      </a:endParaRPr>
                    </a:p>
                  </a:txBody>
                  <a:tcPr marL="0" marR="0" marT="47988"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extLst>
                  <a:ext uri="{0D108BD9-81ED-4DB2-BD59-A6C34878D82A}">
                    <a16:rowId xmlns:a16="http://schemas.microsoft.com/office/drawing/2014/main" val="10000"/>
                  </a:ext>
                </a:extLst>
              </a:tr>
              <a:tr h="216016">
                <a:tc>
                  <a:txBody>
                    <a:bodyPr/>
                    <a:lstStyle/>
                    <a:p>
                      <a:pPr marL="8890" algn="ctr">
                        <a:lnSpc>
                          <a:spcPct val="100000"/>
                        </a:lnSpc>
                        <a:spcBef>
                          <a:spcPts val="330"/>
                        </a:spcBef>
                      </a:pPr>
                      <a:r>
                        <a:rPr sz="800" spc="40" dirty="0">
                          <a:solidFill>
                            <a:srgbClr val="231F20"/>
                          </a:solidFill>
                          <a:latin typeface="IPAexGothic"/>
                          <a:cs typeface="IPAexGothic"/>
                        </a:rPr>
                        <a:t>代理店・扱者</a:t>
                      </a:r>
                      <a:endParaRPr sz="800">
                        <a:latin typeface="IPAexGothic"/>
                        <a:cs typeface="IPAexGothic"/>
                      </a:endParaRPr>
                    </a:p>
                  </a:txBody>
                  <a:tcPr marL="0" marR="0" marT="37705"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800" dirty="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tc>
                  <a:txBody>
                    <a:bodyPr/>
                    <a:lstStyle/>
                    <a:p>
                      <a:pPr algn="ctr">
                        <a:lnSpc>
                          <a:spcPct val="100000"/>
                        </a:lnSpc>
                        <a:spcBef>
                          <a:spcPts val="330"/>
                        </a:spcBef>
                      </a:pPr>
                      <a:r>
                        <a:rPr sz="800" spc="40" dirty="0">
                          <a:solidFill>
                            <a:srgbClr val="231F20"/>
                          </a:solidFill>
                          <a:latin typeface="IPAexGothic"/>
                          <a:cs typeface="IPAexGothic"/>
                        </a:rPr>
                        <a:t>代理店コ</a:t>
                      </a:r>
                      <a:r>
                        <a:rPr sz="800" spc="-30" dirty="0">
                          <a:solidFill>
                            <a:srgbClr val="231F20"/>
                          </a:solidFill>
                          <a:latin typeface="IPAexGothic"/>
                          <a:cs typeface="IPAexGothic"/>
                        </a:rPr>
                        <a:t>ー</a:t>
                      </a:r>
                      <a:r>
                        <a:rPr sz="800" dirty="0">
                          <a:solidFill>
                            <a:srgbClr val="231F20"/>
                          </a:solidFill>
                          <a:latin typeface="IPAexGothic"/>
                          <a:cs typeface="IPAexGothic"/>
                        </a:rPr>
                        <a:t>ド</a:t>
                      </a:r>
                      <a:endParaRPr sz="800">
                        <a:latin typeface="IPAexGothic"/>
                        <a:cs typeface="IPAexGothic"/>
                      </a:endParaRPr>
                    </a:p>
                  </a:txBody>
                  <a:tcPr marL="0" marR="0" marT="37705"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tc>
                  <a:txBody>
                    <a:bodyPr/>
                    <a:lstStyle/>
                    <a:p>
                      <a:pPr marL="24130" algn="ctr">
                        <a:lnSpc>
                          <a:spcPct val="100000"/>
                        </a:lnSpc>
                        <a:spcBef>
                          <a:spcPts val="330"/>
                        </a:spcBef>
                      </a:pPr>
                      <a:r>
                        <a:rPr sz="800" spc="40" dirty="0">
                          <a:solidFill>
                            <a:srgbClr val="231F20"/>
                          </a:solidFill>
                          <a:latin typeface="IPAexGothic"/>
                          <a:cs typeface="IPAexGothic"/>
                        </a:rPr>
                        <a:t>業種</a:t>
                      </a:r>
                      <a:endParaRPr sz="800">
                        <a:latin typeface="IPAexGothic"/>
                        <a:cs typeface="IPAexGothic"/>
                      </a:endParaRPr>
                    </a:p>
                  </a:txBody>
                  <a:tcPr marL="0" marR="0" marT="37705"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8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extLst>
                  <a:ext uri="{0D108BD9-81ED-4DB2-BD59-A6C34878D82A}">
                    <a16:rowId xmlns:a16="http://schemas.microsoft.com/office/drawing/2014/main" val="10001"/>
                  </a:ext>
                </a:extLst>
              </a:tr>
              <a:tr h="216850">
                <a:tc>
                  <a:txBody>
                    <a:bodyPr/>
                    <a:lstStyle/>
                    <a:p>
                      <a:pPr marL="8890" algn="ctr">
                        <a:lnSpc>
                          <a:spcPct val="100000"/>
                        </a:lnSpc>
                        <a:spcBef>
                          <a:spcPts val="400"/>
                        </a:spcBef>
                      </a:pPr>
                      <a:r>
                        <a:rPr sz="800" spc="40" dirty="0">
                          <a:solidFill>
                            <a:srgbClr val="231F20"/>
                          </a:solidFill>
                          <a:latin typeface="IPAexGothic"/>
                          <a:cs typeface="IPAexGothic"/>
                        </a:rPr>
                        <a:t>備考</a:t>
                      </a:r>
                      <a:endParaRPr sz="800">
                        <a:latin typeface="IPAexGothic"/>
                        <a:cs typeface="IPAexGothic"/>
                      </a:endParaRPr>
                    </a:p>
                  </a:txBody>
                  <a:tcPr marL="0" marR="0" marT="45703" marB="0">
                    <a:lnL w="9525">
                      <a:solidFill>
                        <a:srgbClr val="939498"/>
                      </a:solidFill>
                      <a:prstDash val="solid"/>
                    </a:lnL>
                    <a:lnR w="9525">
                      <a:solidFill>
                        <a:srgbClr val="939498"/>
                      </a:solidFill>
                      <a:prstDash val="solid"/>
                    </a:lnR>
                    <a:lnT w="12700">
                      <a:solidFill>
                        <a:srgbClr val="939498"/>
                      </a:solidFill>
                      <a:prstDash val="solid"/>
                    </a:lnT>
                    <a:lnB w="12700">
                      <a:solidFill>
                        <a:srgbClr val="939498"/>
                      </a:solidFill>
                      <a:prstDash val="solid"/>
                    </a:lnB>
                    <a:solidFill>
                      <a:srgbClr val="D1D3D4"/>
                    </a:solidFill>
                  </a:tcPr>
                </a:tc>
                <a:tc gridSpan="5">
                  <a:txBody>
                    <a:bodyPr/>
                    <a:lstStyle/>
                    <a:p>
                      <a:pPr>
                        <a:lnSpc>
                          <a:spcPct val="100000"/>
                        </a:lnSpc>
                      </a:pPr>
                      <a:endParaRPr sz="800" dirty="0">
                        <a:latin typeface="Times New Roman"/>
                        <a:cs typeface="Times New Roman"/>
                      </a:endParaRPr>
                    </a:p>
                  </a:txBody>
                  <a:tcPr marL="0" marR="0" marT="0" marB="0">
                    <a:lnL w="9525">
                      <a:solidFill>
                        <a:srgbClr val="939498"/>
                      </a:solidFill>
                      <a:prstDash val="solid"/>
                    </a:lnL>
                    <a:lnR w="9525">
                      <a:solidFill>
                        <a:srgbClr val="939498"/>
                      </a:solidFill>
                      <a:prstDash val="solid"/>
                    </a:lnR>
                    <a:lnT w="12700">
                      <a:solidFill>
                        <a:srgbClr val="939498"/>
                      </a:solidFill>
                      <a:prstDash val="solid"/>
                    </a:lnT>
                    <a:lnB w="12700">
                      <a:solidFill>
                        <a:srgbClr val="939498"/>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21" name="object 21"/>
          <p:cNvSpPr txBox="1"/>
          <p:nvPr/>
        </p:nvSpPr>
        <p:spPr>
          <a:xfrm>
            <a:off x="727760" y="8440704"/>
            <a:ext cx="716158" cy="133792"/>
          </a:xfrm>
          <a:prstGeom prst="rect">
            <a:avLst/>
          </a:prstGeom>
        </p:spPr>
        <p:txBody>
          <a:bodyPr vert="horz" wrap="square" lIns="0" tIns="11467" rIns="0" bIns="0" rtlCol="0">
            <a:spAutoFit/>
          </a:bodyPr>
          <a:lstStyle/>
          <a:p>
            <a:pPr marL="11467">
              <a:spcBef>
                <a:spcPts val="90"/>
              </a:spcBef>
            </a:pPr>
            <a:r>
              <a:rPr sz="794" dirty="0">
                <a:solidFill>
                  <a:srgbClr val="231F20"/>
                </a:solidFill>
                <a:latin typeface="IPAexGothic"/>
                <a:cs typeface="IPAexGothic"/>
              </a:rPr>
              <a:t>弊社記入欄</a:t>
            </a:r>
            <a:endParaRPr sz="794" dirty="0">
              <a:latin typeface="IPAexGothic"/>
              <a:cs typeface="IPAexGothic"/>
            </a:endParaRPr>
          </a:p>
        </p:txBody>
      </p:sp>
      <p:sp>
        <p:nvSpPr>
          <p:cNvPr id="24" name="object 24"/>
          <p:cNvSpPr txBox="1"/>
          <p:nvPr/>
        </p:nvSpPr>
        <p:spPr>
          <a:xfrm>
            <a:off x="310431" y="2586288"/>
            <a:ext cx="2526569" cy="269470"/>
          </a:xfrm>
          <a:prstGeom prst="rect">
            <a:avLst/>
          </a:prstGeom>
        </p:spPr>
        <p:txBody>
          <a:bodyPr vert="horz" wrap="square" lIns="0" tIns="11467" rIns="0" bIns="0" rtlCol="0">
            <a:spAutoFit/>
          </a:bodyPr>
          <a:lstStyle/>
          <a:p>
            <a:pPr marL="11467">
              <a:spcBef>
                <a:spcPts val="90"/>
              </a:spcBef>
            </a:pPr>
            <a:r>
              <a:rPr lang="en-US" altLang="ja-JP" sz="1676" spc="172" dirty="0">
                <a:solidFill>
                  <a:srgbClr val="231F20"/>
                </a:solidFill>
                <a:latin typeface="Meiryo UI" panose="020B0604030504040204" pitchFamily="50" charset="-128"/>
                <a:ea typeface="Meiryo UI" panose="020B0604030504040204" pitchFamily="50" charset="-128"/>
                <a:cs typeface="Noto Sans CJK JP Medium"/>
              </a:rPr>
              <a:t>【</a:t>
            </a:r>
            <a:r>
              <a:rPr sz="1676" spc="172" dirty="0">
                <a:solidFill>
                  <a:srgbClr val="231F20"/>
                </a:solidFill>
                <a:latin typeface="Meiryo UI" panose="020B0604030504040204" pitchFamily="50" charset="-128"/>
                <a:ea typeface="Meiryo UI" panose="020B0604030504040204" pitchFamily="50" charset="-128"/>
                <a:cs typeface="Noto Sans CJK JP Medium"/>
              </a:rPr>
              <a:t>参加申込</a:t>
            </a:r>
            <a:r>
              <a:rPr lang="ja-JP" altLang="en-US" sz="1676" spc="172" dirty="0">
                <a:solidFill>
                  <a:srgbClr val="231F20"/>
                </a:solidFill>
                <a:latin typeface="Meiryo UI" panose="020B0604030504040204" pitchFamily="50" charset="-128"/>
                <a:ea typeface="Meiryo UI" panose="020B0604030504040204" pitchFamily="50" charset="-128"/>
                <a:cs typeface="Noto Sans CJK JP Medium"/>
              </a:rPr>
              <a:t>方法について</a:t>
            </a:r>
            <a:r>
              <a:rPr lang="en-US" altLang="ja-JP" sz="1676" spc="172" dirty="0">
                <a:solidFill>
                  <a:srgbClr val="231F20"/>
                </a:solidFill>
                <a:latin typeface="Meiryo UI" panose="020B0604030504040204" pitchFamily="50" charset="-128"/>
                <a:ea typeface="Meiryo UI" panose="020B0604030504040204" pitchFamily="50" charset="-128"/>
                <a:cs typeface="Noto Sans CJK JP Medium"/>
              </a:rPr>
              <a:t>】</a:t>
            </a:r>
            <a:endParaRPr sz="1676" dirty="0">
              <a:latin typeface="Meiryo UI" panose="020B0604030504040204" pitchFamily="50" charset="-128"/>
              <a:ea typeface="Meiryo UI" panose="020B0604030504040204" pitchFamily="50" charset="-128"/>
              <a:cs typeface="Noto Sans CJK JP Medium"/>
            </a:endParaRPr>
          </a:p>
        </p:txBody>
      </p:sp>
      <p:sp>
        <p:nvSpPr>
          <p:cNvPr id="27" name="object 27"/>
          <p:cNvSpPr txBox="1"/>
          <p:nvPr/>
        </p:nvSpPr>
        <p:spPr>
          <a:xfrm>
            <a:off x="332656" y="3512840"/>
            <a:ext cx="2876695" cy="288578"/>
          </a:xfrm>
          <a:prstGeom prst="rect">
            <a:avLst/>
          </a:prstGeom>
        </p:spPr>
        <p:txBody>
          <a:bodyPr vert="horz" wrap="square" lIns="0" tIns="11467" rIns="0" bIns="0" rtlCol="0">
            <a:spAutoFit/>
          </a:bodyPr>
          <a:lstStyle/>
          <a:p>
            <a:pPr marL="11467">
              <a:spcBef>
                <a:spcPts val="90"/>
              </a:spcBef>
            </a:pPr>
            <a:r>
              <a:rPr lang="en-US" altLang="ja-JP" spc="190" dirty="0">
                <a:solidFill>
                  <a:srgbClr val="231F2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Noto Sans CJK JP Medium"/>
              </a:rPr>
              <a:t>Web</a:t>
            </a:r>
            <a:r>
              <a:rPr sz="1400" spc="-280" dirty="0">
                <a:solidFill>
                  <a:srgbClr val="231F20"/>
                </a:solidFill>
                <a:latin typeface="Meiryo UI" panose="020B0604030504040204" pitchFamily="50" charset="-128"/>
                <a:ea typeface="Meiryo UI" panose="020B0604030504040204" pitchFamily="50" charset="-128"/>
                <a:cs typeface="Noto Sans CJK JP Medium"/>
              </a:rPr>
              <a:t> </a:t>
            </a:r>
            <a:r>
              <a:rPr sz="1550" spc="-6" baseline="2525" dirty="0">
                <a:solidFill>
                  <a:srgbClr val="231F20"/>
                </a:solidFill>
                <a:latin typeface="Meiryo UI" panose="020B0604030504040204" pitchFamily="50" charset="-128"/>
                <a:ea typeface="Meiryo UI" panose="020B0604030504040204" pitchFamily="50" charset="-128"/>
                <a:cs typeface="Noto Sans CJK JP Medium"/>
              </a:rPr>
              <a:t>によるお</a:t>
            </a:r>
            <a:r>
              <a:rPr sz="1550" spc="-128" baseline="2525" dirty="0">
                <a:solidFill>
                  <a:srgbClr val="231F20"/>
                </a:solidFill>
                <a:latin typeface="Meiryo UI" panose="020B0604030504040204" pitchFamily="50" charset="-128"/>
                <a:ea typeface="Meiryo UI" panose="020B0604030504040204" pitchFamily="50" charset="-128"/>
                <a:cs typeface="Noto Sans CJK JP Medium"/>
              </a:rPr>
              <a:t>申</a:t>
            </a:r>
            <a:r>
              <a:rPr sz="1550" spc="54" baseline="2525" dirty="0">
                <a:solidFill>
                  <a:srgbClr val="231F20"/>
                </a:solidFill>
                <a:latin typeface="Meiryo UI" panose="020B0604030504040204" pitchFamily="50" charset="-128"/>
                <a:ea typeface="Meiryo UI" panose="020B0604030504040204" pitchFamily="50" charset="-128"/>
                <a:cs typeface="Noto Sans CJK JP Medium"/>
              </a:rPr>
              <a:t>込</a:t>
            </a:r>
            <a:r>
              <a:rPr sz="1550" baseline="2525" dirty="0">
                <a:solidFill>
                  <a:srgbClr val="231F20"/>
                </a:solidFill>
                <a:latin typeface="Meiryo UI" panose="020B0604030504040204" pitchFamily="50" charset="-128"/>
                <a:ea typeface="Meiryo UI" panose="020B0604030504040204" pitchFamily="50" charset="-128"/>
                <a:cs typeface="Noto Sans CJK JP Medium"/>
              </a:rPr>
              <a:t>み</a:t>
            </a:r>
            <a:r>
              <a:rPr lang="ja-JP" altLang="en-US" sz="1550" baseline="2525" dirty="0">
                <a:solidFill>
                  <a:srgbClr val="231F20"/>
                </a:solidFill>
                <a:latin typeface="Meiryo UI" panose="020B0604030504040204" pitchFamily="50" charset="-128"/>
                <a:ea typeface="Meiryo UI" panose="020B0604030504040204" pitchFamily="50" charset="-128"/>
                <a:cs typeface="Noto Sans CJK JP Medium"/>
              </a:rPr>
              <a:t>をお願いします</a:t>
            </a:r>
            <a:endParaRPr sz="1550" baseline="2525" dirty="0">
              <a:latin typeface="Meiryo UI" panose="020B0604030504040204" pitchFamily="50" charset="-128"/>
              <a:ea typeface="Meiryo UI" panose="020B0604030504040204" pitchFamily="50" charset="-128"/>
              <a:cs typeface="Noto Sans CJK JP Medium"/>
            </a:endParaRPr>
          </a:p>
        </p:txBody>
      </p:sp>
      <p:sp>
        <p:nvSpPr>
          <p:cNvPr id="29" name="object 29"/>
          <p:cNvSpPr/>
          <p:nvPr/>
        </p:nvSpPr>
        <p:spPr>
          <a:xfrm>
            <a:off x="4066643" y="2590937"/>
            <a:ext cx="2560409" cy="251939"/>
          </a:xfrm>
          <a:custGeom>
            <a:avLst/>
            <a:gdLst/>
            <a:ahLst/>
            <a:cxnLst/>
            <a:rect l="l" t="t" r="r" b="b"/>
            <a:pathLst>
              <a:path w="2640965" h="280035">
                <a:moveTo>
                  <a:pt x="2640355" y="0"/>
                </a:moveTo>
                <a:lnTo>
                  <a:pt x="0" y="0"/>
                </a:lnTo>
                <a:lnTo>
                  <a:pt x="0" y="279692"/>
                </a:lnTo>
                <a:lnTo>
                  <a:pt x="2640355" y="279692"/>
                </a:lnTo>
                <a:lnTo>
                  <a:pt x="2640355" y="0"/>
                </a:lnTo>
                <a:close/>
              </a:path>
            </a:pathLst>
          </a:custGeom>
          <a:solidFill>
            <a:schemeClr val="accent5">
              <a:lumMod val="50000"/>
            </a:schemeClr>
          </a:solidFill>
        </p:spPr>
        <p:txBody>
          <a:bodyPr wrap="square" lIns="0" tIns="0" rIns="0" bIns="0" rtlCol="0" anchor="ctr" anchorCtr="1"/>
          <a:lstStyle/>
          <a:p>
            <a:pPr algn="ctr"/>
            <a:r>
              <a:rPr lang="zh-TW" altLang="en-US" b="1" baseline="2057" dirty="0">
                <a:solidFill>
                  <a:schemeClr val="bg1"/>
                </a:solidFill>
                <a:latin typeface="Noto Sans CJK JP Medium"/>
                <a:cs typeface="Noto Sans CJK JP Medium"/>
              </a:rPr>
              <a:t>申込締切日 </a:t>
            </a:r>
            <a:r>
              <a:rPr lang="en-US" altLang="zh-TW" sz="1200" b="1" dirty="0">
                <a:solidFill>
                  <a:schemeClr val="bg1"/>
                </a:solidFill>
                <a:latin typeface="Noto Sans CJK JP Medium"/>
                <a:cs typeface="Noto Sans CJK JP Medium"/>
              </a:rPr>
              <a:t>202</a:t>
            </a:r>
            <a:r>
              <a:rPr lang="en-US" altLang="ja-JP" sz="1200" b="1" dirty="0">
                <a:solidFill>
                  <a:schemeClr val="bg1"/>
                </a:solidFill>
                <a:latin typeface="Noto Sans CJK JP Medium"/>
                <a:cs typeface="Noto Sans CJK JP Medium"/>
              </a:rPr>
              <a:t>2</a:t>
            </a:r>
            <a:r>
              <a:rPr lang="zh-TW" altLang="en-US" b="1" baseline="1984" dirty="0">
                <a:solidFill>
                  <a:schemeClr val="bg1"/>
                </a:solidFill>
                <a:latin typeface="Noto Sans CJK JP Medium"/>
                <a:cs typeface="Noto Sans CJK JP Medium"/>
              </a:rPr>
              <a:t>年 </a:t>
            </a:r>
            <a:r>
              <a:rPr lang="en-US" altLang="zh-TW" sz="1200" b="1" dirty="0">
                <a:solidFill>
                  <a:schemeClr val="bg1"/>
                </a:solidFill>
                <a:latin typeface="Noto Sans CJK JP Medium"/>
                <a:cs typeface="Noto Sans CJK JP Medium"/>
              </a:rPr>
              <a:t>1</a:t>
            </a:r>
            <a:r>
              <a:rPr lang="zh-TW" altLang="en-US" b="1" baseline="1984" dirty="0">
                <a:solidFill>
                  <a:schemeClr val="bg1"/>
                </a:solidFill>
                <a:latin typeface="Noto Sans CJK JP Medium"/>
                <a:cs typeface="Noto Sans CJK JP Medium"/>
              </a:rPr>
              <a:t>月</a:t>
            </a:r>
            <a:r>
              <a:rPr lang="en-US" altLang="ja-JP" sz="1200" b="1" dirty="0">
                <a:solidFill>
                  <a:schemeClr val="bg1"/>
                </a:solidFill>
                <a:latin typeface="Noto Sans CJK JP Medium"/>
                <a:cs typeface="Noto Sans CJK JP Medium"/>
              </a:rPr>
              <a:t>16</a:t>
            </a:r>
            <a:r>
              <a:rPr lang="zh-TW" altLang="en-US" b="1" baseline="1984" dirty="0">
                <a:solidFill>
                  <a:schemeClr val="bg1"/>
                </a:solidFill>
                <a:latin typeface="Noto Sans CJK JP Medium"/>
                <a:cs typeface="Noto Sans CJK JP Medium"/>
              </a:rPr>
              <a:t>日</a:t>
            </a:r>
            <a:r>
              <a:rPr lang="en-US" altLang="zh-TW" b="1" baseline="1984" dirty="0">
                <a:solidFill>
                  <a:schemeClr val="bg1"/>
                </a:solidFill>
                <a:latin typeface="Noto Sans CJK JP Medium"/>
                <a:cs typeface="Noto Sans CJK JP Medium"/>
              </a:rPr>
              <a:t>(</a:t>
            </a:r>
            <a:r>
              <a:rPr lang="ja-JP" altLang="en-US" b="1" baseline="1984" dirty="0">
                <a:solidFill>
                  <a:schemeClr val="bg1"/>
                </a:solidFill>
                <a:latin typeface="Noto Sans CJK JP Medium"/>
                <a:cs typeface="Noto Sans CJK JP Medium"/>
              </a:rPr>
              <a:t>日</a:t>
            </a:r>
            <a:r>
              <a:rPr lang="en-US" altLang="zh-TW" b="1" baseline="1984" dirty="0">
                <a:solidFill>
                  <a:schemeClr val="bg1"/>
                </a:solidFill>
                <a:latin typeface="Noto Sans CJK JP Medium"/>
                <a:cs typeface="Noto Sans CJK JP Medium"/>
              </a:rPr>
              <a:t>)</a:t>
            </a:r>
            <a:endParaRPr lang="zh-TW" altLang="en-US" b="1" baseline="1984" dirty="0">
              <a:solidFill>
                <a:schemeClr val="bg1"/>
              </a:solidFill>
              <a:latin typeface="Noto Sans CJK JP Medium"/>
              <a:cs typeface="Noto Sans CJK JP Medium"/>
            </a:endParaRPr>
          </a:p>
        </p:txBody>
      </p:sp>
      <p:sp>
        <p:nvSpPr>
          <p:cNvPr id="34" name="object 12"/>
          <p:cNvSpPr txBox="1"/>
          <p:nvPr/>
        </p:nvSpPr>
        <p:spPr>
          <a:xfrm>
            <a:off x="329481" y="2917987"/>
            <a:ext cx="5553339" cy="485475"/>
          </a:xfrm>
          <a:prstGeom prst="rect">
            <a:avLst/>
          </a:prstGeom>
        </p:spPr>
        <p:txBody>
          <a:bodyPr vert="horz" wrap="square" lIns="0" tIns="46440" rIns="0" bIns="0" rtlCol="0">
            <a:spAutoFit/>
          </a:bodyPr>
          <a:lstStyle/>
          <a:p>
            <a:pPr marL="13760">
              <a:spcBef>
                <a:spcPts val="366"/>
              </a:spcBef>
            </a:pPr>
            <a:r>
              <a:rPr sz="1200" b="1" dirty="0">
                <a:solidFill>
                  <a:srgbClr val="334E7E"/>
                </a:solidFill>
                <a:latin typeface="Meiryo UI" panose="020B0604030504040204" pitchFamily="50" charset="-128"/>
                <a:ea typeface="Meiryo UI" panose="020B0604030504040204" pitchFamily="50" charset="-128"/>
                <a:cs typeface="IPAexGothic"/>
              </a:rPr>
              <a:t>202</a:t>
            </a:r>
            <a:r>
              <a:rPr lang="en-US" altLang="ja-JP" sz="1200" b="1" dirty="0">
                <a:solidFill>
                  <a:srgbClr val="334E7E"/>
                </a:solidFill>
                <a:latin typeface="Meiryo UI" panose="020B0604030504040204" pitchFamily="50" charset="-128"/>
                <a:ea typeface="Meiryo UI" panose="020B0604030504040204" pitchFamily="50" charset="-128"/>
                <a:cs typeface="IPAexGothic"/>
              </a:rPr>
              <a:t>2</a:t>
            </a:r>
            <a:r>
              <a:rPr sz="1200" b="1" dirty="0">
                <a:solidFill>
                  <a:srgbClr val="334E7E"/>
                </a:solidFill>
                <a:latin typeface="Meiryo UI" panose="020B0604030504040204" pitchFamily="50" charset="-128"/>
                <a:ea typeface="Meiryo UI" panose="020B0604030504040204" pitchFamily="50" charset="-128"/>
                <a:cs typeface="IPAexGothic"/>
              </a:rPr>
              <a:t>年 </a:t>
            </a:r>
            <a:r>
              <a:rPr lang="en-US" altLang="ja-JP" sz="1200" b="1" dirty="0">
                <a:solidFill>
                  <a:srgbClr val="334E7E"/>
                </a:solidFill>
                <a:latin typeface="Meiryo UI" panose="020B0604030504040204" pitchFamily="50" charset="-128"/>
                <a:ea typeface="Meiryo UI" panose="020B0604030504040204" pitchFamily="50" charset="-128"/>
                <a:cs typeface="IPAexGothic"/>
              </a:rPr>
              <a:t>1</a:t>
            </a:r>
            <a:r>
              <a:rPr sz="1200" b="1" dirty="0">
                <a:solidFill>
                  <a:srgbClr val="334E7E"/>
                </a:solidFill>
                <a:latin typeface="Meiryo UI" panose="020B0604030504040204" pitchFamily="50" charset="-128"/>
                <a:ea typeface="Meiryo UI" panose="020B0604030504040204" pitchFamily="50" charset="-128"/>
                <a:cs typeface="IPAexGothic"/>
              </a:rPr>
              <a:t>月</a:t>
            </a:r>
            <a:r>
              <a:rPr lang="en-US" altLang="ja-JP" sz="1200" b="1" dirty="0">
                <a:solidFill>
                  <a:srgbClr val="334E7E"/>
                </a:solidFill>
                <a:latin typeface="Meiryo UI" panose="020B0604030504040204" pitchFamily="50" charset="-128"/>
                <a:ea typeface="Meiryo UI" panose="020B0604030504040204" pitchFamily="50" charset="-128"/>
                <a:cs typeface="IPAexGothic"/>
              </a:rPr>
              <a:t>17</a:t>
            </a:r>
            <a:r>
              <a:rPr lang="ja-JP" altLang="en-US" sz="1200" b="1" dirty="0">
                <a:solidFill>
                  <a:srgbClr val="334E7E"/>
                </a:solidFill>
                <a:latin typeface="Meiryo UI" panose="020B0604030504040204" pitchFamily="50" charset="-128"/>
                <a:ea typeface="Meiryo UI" panose="020B0604030504040204" pitchFamily="50" charset="-128"/>
                <a:cs typeface="IPAexGothic"/>
              </a:rPr>
              <a:t>日</a:t>
            </a:r>
            <a:r>
              <a:rPr sz="1050" b="1" dirty="0">
                <a:solidFill>
                  <a:srgbClr val="334E7E"/>
                </a:solidFill>
                <a:latin typeface="Meiryo UI" panose="020B0604030504040204" pitchFamily="50" charset="-128"/>
                <a:ea typeface="Meiryo UI" panose="020B0604030504040204" pitchFamily="50" charset="-128"/>
                <a:cs typeface="IPAexGothic"/>
              </a:rPr>
              <a:t>（</a:t>
            </a:r>
            <a:r>
              <a:rPr lang="ja-JP" altLang="en-US" sz="1050" b="1" dirty="0">
                <a:solidFill>
                  <a:srgbClr val="334E7E"/>
                </a:solidFill>
                <a:latin typeface="Meiryo UI" panose="020B0604030504040204" pitchFamily="50" charset="-128"/>
                <a:ea typeface="Meiryo UI" panose="020B0604030504040204" pitchFamily="50" charset="-128"/>
                <a:cs typeface="IPAexGothic"/>
              </a:rPr>
              <a:t>月</a:t>
            </a:r>
            <a:r>
              <a:rPr sz="1050" b="1" dirty="0">
                <a:solidFill>
                  <a:srgbClr val="334E7E"/>
                </a:solidFill>
                <a:latin typeface="Meiryo UI" panose="020B0604030504040204" pitchFamily="50" charset="-128"/>
                <a:ea typeface="Meiryo UI" panose="020B0604030504040204" pitchFamily="50" charset="-128"/>
                <a:cs typeface="IPAexGothic"/>
              </a:rPr>
              <a:t>）</a:t>
            </a:r>
            <a:r>
              <a:rPr sz="1200" b="1" dirty="0">
                <a:solidFill>
                  <a:srgbClr val="334E7E"/>
                </a:solidFill>
                <a:latin typeface="Meiryo UI" panose="020B0604030504040204" pitchFamily="50" charset="-128"/>
                <a:ea typeface="Meiryo UI" panose="020B0604030504040204" pitchFamily="50" charset="-128"/>
                <a:cs typeface="IPAexGothic"/>
              </a:rPr>
              <a:t>開催</a:t>
            </a:r>
            <a:endParaRPr sz="1200" b="1" dirty="0">
              <a:latin typeface="Meiryo UI" panose="020B0604030504040204" pitchFamily="50" charset="-128"/>
              <a:ea typeface="Meiryo UI" panose="020B0604030504040204" pitchFamily="50" charset="-128"/>
              <a:cs typeface="IPAexGothic"/>
            </a:endParaRPr>
          </a:p>
          <a:p>
            <a:pPr marL="11467">
              <a:spcBef>
                <a:spcPts val="284"/>
              </a:spcBef>
            </a:pPr>
            <a:r>
              <a:rPr lang="ja-JP" altLang="en-US" sz="1400" b="1" dirty="0">
                <a:solidFill>
                  <a:srgbClr val="231F20"/>
                </a:solidFill>
                <a:latin typeface="Meiryo UI" panose="020B0604030504040204" pitchFamily="50" charset="-128"/>
                <a:ea typeface="Meiryo UI" panose="020B0604030504040204" pitchFamily="50" charset="-128"/>
                <a:cs typeface="Noto Sans CJK JP Light"/>
              </a:rPr>
              <a:t>「中小企業におけるハラスメントとメンタルヘルス対策」</a:t>
            </a:r>
          </a:p>
        </p:txBody>
      </p:sp>
      <p:cxnSp>
        <p:nvCxnSpPr>
          <p:cNvPr id="35" name="直線コネクタ 34"/>
          <p:cNvCxnSpPr/>
          <p:nvPr/>
        </p:nvCxnSpPr>
        <p:spPr>
          <a:xfrm flipV="1">
            <a:off x="-12626" y="9314800"/>
            <a:ext cx="6858000" cy="9144"/>
          </a:xfrm>
          <a:prstGeom prst="line">
            <a:avLst/>
          </a:prstGeom>
          <a:ln w="31750">
            <a:solidFill>
              <a:schemeClr val="accent5">
                <a:lumMod val="50000"/>
              </a:schemeClr>
            </a:solidFill>
          </a:ln>
          <a:effectLst/>
        </p:spPr>
        <p:style>
          <a:lnRef idx="2">
            <a:schemeClr val="accent1"/>
          </a:lnRef>
          <a:fillRef idx="0">
            <a:schemeClr val="accent1"/>
          </a:fillRef>
          <a:effectRef idx="1">
            <a:schemeClr val="accent1"/>
          </a:effectRef>
          <a:fontRef idx="minor">
            <a:schemeClr val="tx1"/>
          </a:fontRef>
        </p:style>
      </p:cxnSp>
      <p:pic>
        <p:nvPicPr>
          <p:cNvPr id="37" name="図 1"/>
          <p:cNvPicPr>
            <a:picLocks noChangeAspect="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19075" y="9292014"/>
            <a:ext cx="334645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正方形/長方形 40"/>
          <p:cNvSpPr/>
          <p:nvPr/>
        </p:nvSpPr>
        <p:spPr bwMode="auto">
          <a:xfrm>
            <a:off x="476672" y="9638406"/>
            <a:ext cx="6211565" cy="19974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eaLnBrk="1" hangingPunct="1">
              <a:defRPr/>
            </a:pPr>
            <a:r>
              <a:rPr lang="ja-JP" altLang="en-US" sz="1100" dirty="0">
                <a:solidFill>
                  <a:schemeClr val="tx1"/>
                </a:solidFill>
                <a:latin typeface="メイリオ"/>
                <a:ea typeface="メイリオ"/>
                <a:cs typeface="メイリオ"/>
              </a:rPr>
              <a:t>セミナー事務局：あいおいニッセイ同和損害保険株式会社　マーケット開発部　担当：谷</a:t>
            </a:r>
            <a:endParaRPr lang="en-US" altLang="ja-JP" sz="1100" dirty="0">
              <a:solidFill>
                <a:schemeClr val="tx1"/>
              </a:solidFill>
              <a:latin typeface="メイリオ"/>
              <a:ea typeface="メイリオ"/>
              <a:cs typeface="メイリオ"/>
            </a:endParaRPr>
          </a:p>
        </p:txBody>
      </p:sp>
      <p:sp>
        <p:nvSpPr>
          <p:cNvPr id="32" name="object 3"/>
          <p:cNvSpPr/>
          <p:nvPr/>
        </p:nvSpPr>
        <p:spPr>
          <a:xfrm flipV="1">
            <a:off x="219075" y="218155"/>
            <a:ext cx="6394598" cy="45719"/>
          </a:xfrm>
          <a:custGeom>
            <a:avLst/>
            <a:gdLst/>
            <a:ahLst/>
            <a:cxnLst/>
            <a:rect l="l" t="t" r="r" b="b"/>
            <a:pathLst>
              <a:path w="6552565">
                <a:moveTo>
                  <a:pt x="0" y="0"/>
                </a:moveTo>
                <a:lnTo>
                  <a:pt x="6551993" y="0"/>
                </a:lnTo>
              </a:path>
            </a:pathLst>
          </a:custGeom>
          <a:ln w="6350">
            <a:solidFill>
              <a:schemeClr val="accent3">
                <a:lumMod val="75000"/>
              </a:schemeClr>
            </a:solidFill>
          </a:ln>
        </p:spPr>
        <p:txBody>
          <a:bodyPr lIns="0" tIns="0" rIns="0" bIns="0"/>
          <a:lstStyle/>
          <a:p>
            <a:pPr defTabSz="828846" fontAlgn="auto">
              <a:spcBef>
                <a:spcPts val="0"/>
              </a:spcBef>
              <a:spcAft>
                <a:spcPts val="0"/>
              </a:spcAft>
              <a:defRPr/>
            </a:pPr>
            <a:endParaRPr sz="1631">
              <a:solidFill>
                <a:prstClr val="black"/>
              </a:solidFill>
              <a:latin typeface="Calibri"/>
              <a:ea typeface="+mn-ea"/>
            </a:endParaRPr>
          </a:p>
        </p:txBody>
      </p:sp>
      <p:sp>
        <p:nvSpPr>
          <p:cNvPr id="36" name="object 19"/>
          <p:cNvSpPr txBox="1"/>
          <p:nvPr/>
        </p:nvSpPr>
        <p:spPr>
          <a:xfrm>
            <a:off x="1319213" y="354682"/>
            <a:ext cx="3622675" cy="577850"/>
          </a:xfrm>
          <a:prstGeom prst="rect">
            <a:avLst/>
          </a:prstGeom>
        </p:spPr>
        <p:txBody>
          <a:bodyPr lIns="0" tIns="10360" rIns="0" bIns="0">
            <a:spAutoFit/>
          </a:bodyPr>
          <a:lstStyle/>
          <a:p>
            <a:pPr marL="11512" defTabSz="828846" fontAlgn="auto">
              <a:spcBef>
                <a:spcPts val="82"/>
              </a:spcBef>
              <a:spcAft>
                <a:spcPts val="0"/>
              </a:spcAft>
              <a:defRPr/>
            </a:pPr>
            <a:r>
              <a:rPr lang="ja-JP" altLang="en-US" b="1" dirty="0">
                <a:latin typeface="Meiryo UI" panose="020B0604030504040204" pitchFamily="50" charset="-128"/>
                <a:ea typeface="Meiryo UI" panose="020B0604030504040204" pitchFamily="50" charset="-128"/>
                <a:cs typeface="メイリオ" panose="020B0604030504040204" pitchFamily="50" charset="-128"/>
              </a:rPr>
              <a:t>アイエムエフ株式会社</a:t>
            </a:r>
            <a:r>
              <a:rPr lang="ja-JP" altLang="en-US" b="1" dirty="0">
                <a:solidFill>
                  <a:srgbClr val="000000"/>
                </a:solidFill>
                <a:latin typeface="Meiryo UI" panose="020B0604030504040204" pitchFamily="50" charset="-128"/>
                <a:ea typeface="Meiryo UI" panose="020B0604030504040204" pitchFamily="50" charset="-128"/>
                <a:cs typeface="メイリオ" pitchFamily="50" charset="-128"/>
              </a:rPr>
              <a:t> </a:t>
            </a:r>
            <a:endParaRPr lang="en-US" altLang="ja-JP" b="1" dirty="0">
              <a:solidFill>
                <a:srgbClr val="000000"/>
              </a:solidFill>
              <a:latin typeface="Meiryo UI" panose="020B0604030504040204" pitchFamily="50" charset="-128"/>
              <a:ea typeface="Meiryo UI" panose="020B0604030504040204" pitchFamily="50" charset="-128"/>
              <a:cs typeface="メイリオ" pitchFamily="50" charset="-128"/>
            </a:endParaRPr>
          </a:p>
          <a:p>
            <a:pPr marL="11512" defTabSz="828846" fontAlgn="auto">
              <a:spcBef>
                <a:spcPts val="82"/>
              </a:spcBef>
              <a:spcAft>
                <a:spcPts val="0"/>
              </a:spcAft>
              <a:defRPr/>
            </a:pPr>
            <a:r>
              <a:rPr lang="ja-JP" altLang="en-US" sz="1400" b="1" dirty="0">
                <a:latin typeface="Meiryo UI" panose="020B0604030504040204" pitchFamily="50" charset="-128"/>
                <a:ea typeface="Meiryo UI" panose="020B0604030504040204" pitchFamily="50" charset="-128"/>
                <a:cs typeface="メイリオ" panose="020B0604030504040204" pitchFamily="50" charset="-128"/>
              </a:rPr>
              <a:t>代表取締役</a:t>
            </a:r>
            <a:r>
              <a:rPr lang="ja-JP" altLang="en-US" b="1" dirty="0">
                <a:latin typeface="Meiryo UI" panose="020B0604030504040204" pitchFamily="50" charset="-128"/>
                <a:ea typeface="Meiryo UI" panose="020B0604030504040204" pitchFamily="50" charset="-128"/>
                <a:cs typeface="メイリオ" panose="020B0604030504040204" pitchFamily="50" charset="-128"/>
              </a:rPr>
              <a:t>　大塚 博巳 </a:t>
            </a:r>
            <a:r>
              <a:rPr lang="ja-JP" altLang="en-US" sz="1400" b="1" dirty="0">
                <a:latin typeface="Meiryo UI" panose="020B0604030504040204" pitchFamily="50" charset="-128"/>
                <a:ea typeface="Meiryo UI" panose="020B0604030504040204" pitchFamily="50" charset="-128"/>
                <a:cs typeface="メイリオ" panose="020B0604030504040204" pitchFamily="50" charset="-128"/>
              </a:rPr>
              <a:t>氏</a:t>
            </a:r>
            <a:endParaRPr sz="2176" b="1" dirty="0">
              <a:solidFill>
                <a:prstClr val="black"/>
              </a:solidFill>
              <a:latin typeface="Meiryo UI" panose="020B0604030504040204" pitchFamily="50" charset="-128"/>
              <a:ea typeface="Meiryo UI" panose="020B0604030504040204" pitchFamily="50" charset="-128"/>
              <a:cs typeface="Noto Sans CJK JP Light"/>
            </a:endParaRPr>
          </a:p>
        </p:txBody>
      </p:sp>
      <p:sp>
        <p:nvSpPr>
          <p:cNvPr id="39" name="正方形/長方形 38"/>
          <p:cNvSpPr/>
          <p:nvPr/>
        </p:nvSpPr>
        <p:spPr>
          <a:xfrm>
            <a:off x="255451" y="325033"/>
            <a:ext cx="755650" cy="65722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088" b="1" dirty="0">
                <a:latin typeface="Meiryo UI" panose="020B0604030504040204" pitchFamily="50" charset="-128"/>
                <a:ea typeface="Meiryo UI" panose="020B0604030504040204" pitchFamily="50" charset="-128"/>
              </a:rPr>
              <a:t>講師紹介</a:t>
            </a:r>
          </a:p>
        </p:txBody>
      </p:sp>
      <p:sp>
        <p:nvSpPr>
          <p:cNvPr id="40" name="テキスト ボックス 76"/>
          <p:cNvSpPr txBox="1">
            <a:spLocks noChangeArrowheads="1"/>
          </p:cNvSpPr>
          <p:nvPr/>
        </p:nvSpPr>
        <p:spPr bwMode="auto">
          <a:xfrm>
            <a:off x="255451" y="984920"/>
            <a:ext cx="4813437"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ts val="1800"/>
              </a:lnSpc>
            </a:pPr>
            <a:r>
              <a:rPr lang="ja-JP" altLang="en-US" sz="1100" dirty="0">
                <a:latin typeface="Meiryo UI" panose="020B0604030504040204" pitchFamily="50" charset="-128"/>
                <a:ea typeface="Meiryo UI" panose="020B0604030504040204" pitchFamily="50" charset="-128"/>
              </a:rPr>
              <a:t>損害保険会社にて、営業、保険商品および付帯サービス企画、販売支援サービス等を歴任。労災、訴訟の増え続けるメンタルヘルスの課題に対処するため、損害保険会社をはじめ産業医、社会保険労務士など専門家との連携を深め、企業のメンタルヘルス施策のコンサルティングを中心に活動。近年は、特にストレスチェックの集団分析結果を活用した「働きやすい・働きがいのある職場づくり」をテーマに一次予防（未然防止）の取組みを中心に活動範囲を広げている。</a:t>
            </a:r>
          </a:p>
        </p:txBody>
      </p:sp>
      <p:pic>
        <p:nvPicPr>
          <p:cNvPr id="42" name="図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46848" y="463562"/>
            <a:ext cx="1266825" cy="181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p:cNvSpPr txBox="1"/>
          <p:nvPr/>
        </p:nvSpPr>
        <p:spPr>
          <a:xfrm>
            <a:off x="231553" y="3976551"/>
            <a:ext cx="4298100" cy="646331"/>
          </a:xfrm>
          <a:prstGeom prst="rect">
            <a:avLst/>
          </a:prstGeom>
          <a:noFill/>
        </p:spPr>
        <p:txBody>
          <a:bodyPr wrap="none" rtlCol="0">
            <a:spAutoFit/>
          </a:bodyPr>
          <a:lstStyle/>
          <a:p>
            <a:r>
              <a:rPr lang="en-US" altLang="ja-JP" sz="1050" dirty="0">
                <a:solidFill>
                  <a:srgbClr val="FF0000"/>
                </a:solidFill>
                <a:latin typeface="Meiryo UI" panose="020B0604030504040204" pitchFamily="50" charset="-128"/>
                <a:ea typeface="Meiryo UI" panose="020B0604030504040204" pitchFamily="50" charset="-128"/>
              </a:rPr>
              <a:t>      </a:t>
            </a:r>
            <a:r>
              <a:rPr lang="en-US" altLang="ja-JP" b="1" dirty="0">
                <a:solidFill>
                  <a:srgbClr val="FF0000"/>
                </a:solidFill>
                <a:latin typeface="Meiryo UI" panose="020B0604030504040204" pitchFamily="50" charset="-128"/>
                <a:ea typeface="Meiryo UI" panose="020B0604030504040204" pitchFamily="50" charset="-128"/>
              </a:rPr>
              <a:t>https://tinyurl.com/msad0117</a:t>
            </a:r>
          </a:p>
          <a:p>
            <a:endParaRPr kumimoji="1" lang="ja-JP" altLang="en-US" dirty="0">
              <a:latin typeface="Meiryo UI" panose="020B0604030504040204" pitchFamily="50" charset="-128"/>
              <a:ea typeface="Meiryo UI" panose="020B0604030504040204" pitchFamily="50" charset="-128"/>
            </a:endParaRPr>
          </a:p>
        </p:txBody>
      </p:sp>
      <p:sp>
        <p:nvSpPr>
          <p:cNvPr id="9" name="正方形/長方形 8"/>
          <p:cNvSpPr/>
          <p:nvPr/>
        </p:nvSpPr>
        <p:spPr>
          <a:xfrm>
            <a:off x="133351" y="2432718"/>
            <a:ext cx="6539054" cy="5977951"/>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object 24"/>
          <p:cNvSpPr txBox="1"/>
          <p:nvPr/>
        </p:nvSpPr>
        <p:spPr>
          <a:xfrm>
            <a:off x="289471" y="6592228"/>
            <a:ext cx="5621337" cy="222250"/>
          </a:xfrm>
          <a:prstGeom prst="rect">
            <a:avLst/>
          </a:prstGeom>
          <a:ln>
            <a:solidFill>
              <a:schemeClr val="tx1"/>
            </a:solidFill>
            <a:prstDash val="lgDash"/>
          </a:ln>
        </p:spPr>
        <p:txBody>
          <a:bodyPr lIns="0" tIns="12437" rIns="0" bIns="0">
            <a:spAutoFit/>
          </a:bodyPr>
          <a:lstStyle/>
          <a:p>
            <a:pPr marL="12438" eaLnBrk="1" hangingPunct="1">
              <a:spcBef>
                <a:spcPts val="98"/>
              </a:spcBef>
              <a:defRPr/>
            </a:pPr>
            <a:r>
              <a:rPr lang="ja-JP" altLang="en-US" sz="1371" dirty="0">
                <a:latin typeface="Meiryo UI" panose="020B0604030504040204" pitchFamily="50" charset="-128"/>
                <a:ea typeface="Meiryo UI" panose="020B0604030504040204" pitchFamily="50" charset="-128"/>
                <a:cs typeface="Noto Sans CJK JP Medium"/>
              </a:rPr>
              <a:t>　セミナー参加方法、当日の接続方法については、下記ガイドをご参照下さい</a:t>
            </a:r>
            <a:endParaRPr sz="1371" dirty="0">
              <a:latin typeface="Meiryo UI" panose="020B0604030504040204" pitchFamily="50" charset="-128"/>
              <a:ea typeface="Meiryo UI" panose="020B0604030504040204" pitchFamily="50" charset="-128"/>
              <a:cs typeface="Noto Sans CJK JP Medium"/>
            </a:endParaRPr>
          </a:p>
        </p:txBody>
      </p:sp>
      <p:sp>
        <p:nvSpPr>
          <p:cNvPr id="30" name="正方形/長方形 29"/>
          <p:cNvSpPr/>
          <p:nvPr/>
        </p:nvSpPr>
        <p:spPr>
          <a:xfrm>
            <a:off x="246608" y="6841465"/>
            <a:ext cx="5094288" cy="514350"/>
          </a:xfrm>
          <a:prstGeom prst="rect">
            <a:avLst/>
          </a:prstGeom>
        </p:spPr>
        <p:txBody>
          <a:bodyPr>
            <a:spAutoFit/>
          </a:bodyPr>
          <a:lstStyle/>
          <a:p>
            <a:pPr eaLnBrk="1" hangingPunct="1">
              <a:defRPr/>
            </a:pPr>
            <a:r>
              <a:rPr lang="en-US" altLang="ja-JP" sz="1371" dirty="0">
                <a:latin typeface="Meiryo UI" panose="020B0604030504040204" pitchFamily="50" charset="-128"/>
                <a:ea typeface="Meiryo UI" panose="020B0604030504040204" pitchFamily="50" charset="-128"/>
                <a:hlinkClick r:id="rId4"/>
              </a:rPr>
              <a:t>http://adchihousousei.sakura.ne.jp/WEBEX_sannka.pdf</a:t>
            </a:r>
            <a:endParaRPr lang="en-US" altLang="ja-JP" sz="1371" dirty="0">
              <a:latin typeface="Meiryo UI" panose="020B0604030504040204" pitchFamily="50" charset="-128"/>
              <a:ea typeface="Meiryo UI" panose="020B0604030504040204" pitchFamily="50" charset="-128"/>
            </a:endParaRPr>
          </a:p>
          <a:p>
            <a:pPr eaLnBrk="1" hangingPunct="1">
              <a:defRPr/>
            </a:pPr>
            <a:endParaRPr lang="en-US" altLang="ja-JP" sz="1371" dirty="0">
              <a:latin typeface="Meiryo UI" panose="020B0604030504040204" pitchFamily="50" charset="-128"/>
              <a:ea typeface="Meiryo UI" panose="020B0604030504040204" pitchFamily="50" charset="-128"/>
            </a:endParaRPr>
          </a:p>
        </p:txBody>
      </p:sp>
      <p:sp>
        <p:nvSpPr>
          <p:cNvPr id="31" name="正方形/長方形 30"/>
          <p:cNvSpPr/>
          <p:nvPr/>
        </p:nvSpPr>
        <p:spPr>
          <a:xfrm>
            <a:off x="170409" y="7105220"/>
            <a:ext cx="6018212" cy="1042529"/>
          </a:xfrm>
          <a:prstGeom prst="rect">
            <a:avLst/>
          </a:prstGeom>
        </p:spPr>
        <p:txBody>
          <a:bodyPr>
            <a:spAutoFit/>
          </a:bodyPr>
          <a:lstStyle/>
          <a:p>
            <a:pPr eaLnBrk="1" hangingPunct="1">
              <a:defRPr/>
            </a:pPr>
            <a:r>
              <a:rPr lang="ja-JP" altLang="en-US" sz="882" dirty="0">
                <a:latin typeface="Meiryo UI" panose="020B0604030504040204" pitchFamily="50" charset="-128"/>
                <a:ea typeface="Meiryo UI" panose="020B0604030504040204" pitchFamily="50" charset="-128"/>
              </a:rPr>
              <a:t>・録画録音やチャットでの誹謗中傷等は固く禁止させていただきます。発見された場合はご退場いただく場合も</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ございます。</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・本セミナーの受講にあたっての推奨環境は「</a:t>
            </a:r>
            <a:r>
              <a:rPr lang="en-US" altLang="ja-JP" sz="882" dirty="0">
                <a:latin typeface="Meiryo UI" panose="020B0604030504040204" pitchFamily="50" charset="-128"/>
                <a:ea typeface="Meiryo UI" panose="020B0604030504040204" pitchFamily="50" charset="-128"/>
              </a:rPr>
              <a:t>WEBEX</a:t>
            </a:r>
            <a:r>
              <a:rPr lang="ja-JP" altLang="en-US" sz="882" dirty="0">
                <a:latin typeface="Meiryo UI" panose="020B0604030504040204" pitchFamily="50" charset="-128"/>
                <a:ea typeface="Meiryo UI" panose="020B0604030504040204" pitchFamily="50" charset="-128"/>
              </a:rPr>
              <a:t>」に依存します。受講者の方のお手元の</a:t>
            </a:r>
            <a:r>
              <a:rPr lang="en-US" altLang="ja-JP" sz="882" dirty="0">
                <a:latin typeface="Meiryo UI" panose="020B0604030504040204" pitchFamily="50" charset="-128"/>
                <a:ea typeface="Meiryo UI" panose="020B0604030504040204" pitchFamily="50" charset="-128"/>
              </a:rPr>
              <a:t>PC</a:t>
            </a:r>
            <a:r>
              <a:rPr lang="ja-JP" altLang="en-US" sz="882" dirty="0">
                <a:latin typeface="Meiryo UI" panose="020B0604030504040204" pitchFamily="50" charset="-128"/>
                <a:ea typeface="Meiryo UI" panose="020B0604030504040204" pitchFamily="50" charset="-128"/>
              </a:rPr>
              <a:t>などの設定や</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通信環境が受信の状況に大きく影響いたします。接続ができない場合は「</a:t>
            </a:r>
            <a:r>
              <a:rPr lang="en-US" altLang="ja-JP" sz="882" dirty="0" err="1">
                <a:latin typeface="Meiryo UI" panose="020B0604030504040204" pitchFamily="50" charset="-128"/>
                <a:ea typeface="Meiryo UI" panose="020B0604030504040204" pitchFamily="50" charset="-128"/>
              </a:rPr>
              <a:t>Webex</a:t>
            </a:r>
            <a:r>
              <a:rPr lang="en-US" altLang="ja-JP" sz="882" dirty="0">
                <a:latin typeface="Meiryo UI" panose="020B0604030504040204" pitchFamily="50" charset="-128"/>
                <a:ea typeface="Meiryo UI" panose="020B0604030504040204" pitchFamily="50" charset="-128"/>
              </a:rPr>
              <a:t> Meetings Suite </a:t>
            </a:r>
            <a:r>
              <a:rPr lang="ja-JP" altLang="en-US" sz="882" dirty="0">
                <a:latin typeface="Meiryo UI" panose="020B0604030504040204" pitchFamily="50" charset="-128"/>
                <a:ea typeface="Meiryo UI" panose="020B0604030504040204" pitchFamily="50" charset="-128"/>
              </a:rPr>
              <a:t>システ</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ム最小要件」</a:t>
            </a:r>
            <a:r>
              <a:rPr lang="en-US" altLang="ja-JP" sz="882" dirty="0">
                <a:latin typeface="Meiryo UI" panose="020B0604030504040204" pitchFamily="50" charset="-128"/>
                <a:ea typeface="Meiryo UI" panose="020B0604030504040204" pitchFamily="50" charset="-128"/>
                <a:hlinkClick r:id="rId5"/>
              </a:rPr>
              <a:t>https://help.webex.com/ja-jp/nki3xrq/Webex-Meetings-Suite-System-Requirements</a:t>
            </a:r>
            <a:r>
              <a:rPr lang="ja-JP" altLang="en-US" sz="882" dirty="0">
                <a:latin typeface="Meiryo UI" panose="020B0604030504040204" pitchFamily="50" charset="-128"/>
                <a:ea typeface="Meiryo UI" panose="020B0604030504040204" pitchFamily="50" charset="-128"/>
              </a:rPr>
              <a:t>でご確認</a:t>
            </a:r>
            <a:endParaRPr lang="en-US" altLang="ja-JP" sz="882" dirty="0">
              <a:latin typeface="Meiryo UI" panose="020B0604030504040204" pitchFamily="50" charset="-128"/>
              <a:ea typeface="Meiryo UI" panose="020B0604030504040204" pitchFamily="50" charset="-128"/>
            </a:endParaRPr>
          </a:p>
          <a:p>
            <a:pPr eaLnBrk="1" hangingPunct="1">
              <a:defRPr/>
            </a:pPr>
            <a:r>
              <a:rPr lang="ja-JP" altLang="en-US" sz="882" dirty="0">
                <a:latin typeface="Meiryo UI" panose="020B0604030504040204" pitchFamily="50" charset="-128"/>
                <a:ea typeface="Meiryo UI" panose="020B0604030504040204" pitchFamily="50" charset="-128"/>
              </a:rPr>
              <a:t>　をお願いいたします。</a:t>
            </a:r>
            <a:endParaRPr lang="en-US" altLang="ja-JP" sz="882" dirty="0">
              <a:latin typeface="Meiryo UI" panose="020B0604030504040204" pitchFamily="50" charset="-128"/>
              <a:ea typeface="Meiryo UI" panose="020B0604030504040204" pitchFamily="50" charset="-128"/>
            </a:endParaRPr>
          </a:p>
          <a:p>
            <a:pPr eaLnBrk="1" hangingPunct="1">
              <a:defRPr/>
            </a:pPr>
            <a:endParaRPr lang="ja-JP" altLang="en-US" sz="882" dirty="0">
              <a:latin typeface="Meiryo UI" panose="020B0604030504040204" pitchFamily="50" charset="-128"/>
              <a:ea typeface="Meiryo UI" panose="020B0604030504040204" pitchFamily="50" charset="-128"/>
            </a:endParaRPr>
          </a:p>
        </p:txBody>
      </p:sp>
      <p:pic>
        <p:nvPicPr>
          <p:cNvPr id="33" name="図 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301257" y="6829855"/>
            <a:ext cx="849313"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図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50552" y="4042812"/>
            <a:ext cx="1150721" cy="1150721"/>
          </a:xfrm>
          <a:prstGeom prst="rect">
            <a:avLst/>
          </a:prstGeom>
        </p:spPr>
      </p:pic>
    </p:spTree>
    <p:extLst>
      <p:ext uri="{BB962C8B-B14F-4D97-AF65-F5344CB8AC3E}">
        <p14:creationId xmlns:p14="http://schemas.microsoft.com/office/powerpoint/2010/main" val="2727287548"/>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61A853E227D0B41AA2C3FC65A392068" ma:contentTypeVersion="13" ma:contentTypeDescription="新しいドキュメントを作成します。" ma:contentTypeScope="" ma:versionID="9bc02bd7b6071a78f7e124c7e3157bbc">
  <xsd:schema xmlns:xsd="http://www.w3.org/2001/XMLSchema" xmlns:xs="http://www.w3.org/2001/XMLSchema" xmlns:p="http://schemas.microsoft.com/office/2006/metadata/properties" xmlns:ns3="e5da46a3-726d-4973-be4d-43a5ca4d9e69" xmlns:ns4="828875c5-810b-43cf-adb0-ff799f320089" targetNamespace="http://schemas.microsoft.com/office/2006/metadata/properties" ma:root="true" ma:fieldsID="c4fca535cd6eda60c979689647888bd1" ns3:_="" ns4:_="">
    <xsd:import namespace="e5da46a3-726d-4973-be4d-43a5ca4d9e69"/>
    <xsd:import namespace="828875c5-810b-43cf-adb0-ff799f32008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EventHashCode" minOccurs="0"/>
                <xsd:element ref="ns4:MediaServiceGenerationTime"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da46a3-726d-4973-be4d-43a5ca4d9e69"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SharingHintHash" ma:index="10" nillable="true" ma:displayName="共有のヒントのハッシュ"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8875c5-810b-43cf-adb0-ff799f32008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DE9BF0C-E0FB-4F9C-8578-6BB65DF7AA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da46a3-726d-4973-be4d-43a5ca4d9e69"/>
    <ds:schemaRef ds:uri="828875c5-810b-43cf-adb0-ff799f320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DA36BC-6CE0-4695-B20A-487C29FD4CC5}">
  <ds:schemaRefs>
    <ds:schemaRef ds:uri="http://schemas.microsoft.com/sharepoint/v3/contenttype/forms"/>
  </ds:schemaRefs>
</ds:datastoreItem>
</file>

<file path=customXml/itemProps3.xml><?xml version="1.0" encoding="utf-8"?>
<ds:datastoreItem xmlns:ds="http://schemas.openxmlformats.org/officeDocument/2006/customXml" ds:itemID="{A7DE8155-6E84-4713-A1D8-F33EEAF5709E}">
  <ds:schemaRefs>
    <ds:schemaRef ds:uri="828875c5-810b-43cf-adb0-ff799f320089"/>
    <ds:schemaRef ds:uri="http://schemas.microsoft.com/office/2006/documentManagement/types"/>
    <ds:schemaRef ds:uri="http://purl.org/dc/terms/"/>
    <ds:schemaRef ds:uri="http://schemas.openxmlformats.org/package/2006/metadata/core-properties"/>
    <ds:schemaRef ds:uri="http://purl.org/dc/dcmitype/"/>
    <ds:schemaRef ds:uri="e5da46a3-726d-4973-be4d-43a5ca4d9e69"/>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6364</TotalTime>
  <Words>917</Words>
  <Application>Microsoft Office PowerPoint</Application>
  <PresentationFormat>A4 210 x 297 mm</PresentationFormat>
  <Paragraphs>93</Paragraphs>
  <Slides>2</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HGP創英角ｺﾞｼｯｸUB</vt:lpstr>
      <vt:lpstr>IPAexGothic</vt:lpstr>
      <vt:lpstr>Meiryo UI</vt:lpstr>
      <vt:lpstr>Microsoft JhengHei</vt:lpstr>
      <vt:lpstr>ＭＳ Ｐゴシック</vt:lpstr>
      <vt:lpstr>ＭＳ 明朝</vt:lpstr>
      <vt:lpstr>Noto Sans CJK JP Medium</vt:lpstr>
      <vt:lpstr>メイリオ</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藤田亮_A6Y25</dc:creator>
  <cp:lastModifiedBy>吉本 嘉晃</cp:lastModifiedBy>
  <cp:revision>537</cp:revision>
  <cp:lastPrinted>2021-09-08T05:43:09Z</cp:lastPrinted>
  <dcterms:created xsi:type="dcterms:W3CDTF">2014-04-17T00:21:00Z</dcterms:created>
  <dcterms:modified xsi:type="dcterms:W3CDTF">2021-11-08T04:15:13Z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0x010100661A853E227D0B41AA2C3FC65A392068</vt:lpwstr>
  </property>
</Properties>
</file>