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8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2D3299"/>
    <a:srgbClr val="FFB181"/>
    <a:srgbClr val="FFE5D5"/>
    <a:srgbClr val="C5E0B4"/>
    <a:srgbClr val="BD93FB"/>
    <a:srgbClr val="DAC3FD"/>
    <a:srgbClr val="D1D1FF"/>
    <a:srgbClr val="99CCFF"/>
    <a:srgbClr val="F0D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19" autoAdjust="0"/>
    <p:restoredTop sz="94660"/>
  </p:normalViewPr>
  <p:slideViewPr>
    <p:cSldViewPr snapToGrid="0">
      <p:cViewPr varScale="1">
        <p:scale>
          <a:sx n="79" d="100"/>
          <a:sy n="79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D7FDF-573D-48C2-BFC5-8E746B5F45E8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C8E6-D462-4E35-BCEF-84C570C63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393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D7FDF-573D-48C2-BFC5-8E746B5F45E8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C8E6-D462-4E35-BCEF-84C570C63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202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D7FDF-573D-48C2-BFC5-8E746B5F45E8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C8E6-D462-4E35-BCEF-84C570C63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0796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D7FDF-573D-48C2-BFC5-8E746B5F45E8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C8E6-D462-4E35-BCEF-84C570C63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83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D7FDF-573D-48C2-BFC5-8E746B5F45E8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C8E6-D462-4E35-BCEF-84C570C63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944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D7FDF-573D-48C2-BFC5-8E746B5F45E8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C8E6-D462-4E35-BCEF-84C570C63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7894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D7FDF-573D-48C2-BFC5-8E746B5F45E8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C8E6-D462-4E35-BCEF-84C570C63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165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D7FDF-573D-48C2-BFC5-8E746B5F45E8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C8E6-D462-4E35-BCEF-84C570C63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8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D7FDF-573D-48C2-BFC5-8E746B5F45E8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C8E6-D462-4E35-BCEF-84C570C63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24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D7FDF-573D-48C2-BFC5-8E746B5F45E8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C8E6-D462-4E35-BCEF-84C570C63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699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D7FDF-573D-48C2-BFC5-8E746B5F45E8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9C8E6-D462-4E35-BCEF-84C570C63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565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D7FDF-573D-48C2-BFC5-8E746B5F45E8}" type="datetimeFigureOut">
              <a:rPr kumimoji="1" lang="ja-JP" altLang="en-US" smtClean="0"/>
              <a:t>2021/9/14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9C8E6-D462-4E35-BCEF-84C570C63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396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正方形/長方形 71">
            <a:extLst>
              <a:ext uri="{FF2B5EF4-FFF2-40B4-BE49-F238E27FC236}">
                <a16:creationId xmlns="" xmlns:a16="http://schemas.microsoft.com/office/drawing/2014/main" id="{46A0953D-CEAE-4931-87EC-822B94E1C120}"/>
              </a:ext>
            </a:extLst>
          </p:cNvPr>
          <p:cNvSpPr/>
          <p:nvPr/>
        </p:nvSpPr>
        <p:spPr>
          <a:xfrm>
            <a:off x="5225" y="8164933"/>
            <a:ext cx="6858000" cy="100385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>
            <a:extLst>
              <a:ext uri="{FF2B5EF4-FFF2-40B4-BE49-F238E27FC236}">
                <a16:creationId xmlns="" xmlns:a16="http://schemas.microsoft.com/office/drawing/2014/main" id="{1682A52A-FFB9-4247-884D-EA849677C6C8}"/>
              </a:ext>
            </a:extLst>
          </p:cNvPr>
          <p:cNvSpPr/>
          <p:nvPr/>
        </p:nvSpPr>
        <p:spPr>
          <a:xfrm>
            <a:off x="209854" y="8402988"/>
            <a:ext cx="1309274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お問合せ先</a:t>
            </a:r>
            <a:endParaRPr kumimoji="1" lang="en-US" altLang="ja-JP" sz="12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3" name="図 62">
            <a:extLst>
              <a:ext uri="{FF2B5EF4-FFF2-40B4-BE49-F238E27FC236}">
                <a16:creationId xmlns="" xmlns:a16="http://schemas.microsoft.com/office/drawing/2014/main" id="{191638D8-A91A-458D-A241-D68410679A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78" y="5506838"/>
            <a:ext cx="364113" cy="364113"/>
          </a:xfrm>
          <a:prstGeom prst="rect">
            <a:avLst/>
          </a:prstGeom>
        </p:spPr>
      </p:pic>
      <p:sp>
        <p:nvSpPr>
          <p:cNvPr id="64" name="正方形/長方形 63">
            <a:extLst>
              <a:ext uri="{FF2B5EF4-FFF2-40B4-BE49-F238E27FC236}">
                <a16:creationId xmlns="" xmlns:a16="http://schemas.microsoft.com/office/drawing/2014/main" id="{52B55CFC-F24A-4125-AFC2-1D899CDAECB8}"/>
              </a:ext>
            </a:extLst>
          </p:cNvPr>
          <p:cNvSpPr/>
          <p:nvPr/>
        </p:nvSpPr>
        <p:spPr>
          <a:xfrm>
            <a:off x="0" y="5974443"/>
            <a:ext cx="6858000" cy="22629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="" xmlns:a16="http://schemas.microsoft.com/office/drawing/2014/main" id="{0D13FD11-4F08-4199-9F6A-0DA31E00F043}"/>
              </a:ext>
            </a:extLst>
          </p:cNvPr>
          <p:cNvSpPr/>
          <p:nvPr/>
        </p:nvSpPr>
        <p:spPr>
          <a:xfrm>
            <a:off x="0" y="0"/>
            <a:ext cx="6836018" cy="212849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="" xmlns:a16="http://schemas.microsoft.com/office/drawing/2014/main" id="{A5031019-445D-4A63-A926-A1B99E3D0ECE}"/>
              </a:ext>
            </a:extLst>
          </p:cNvPr>
          <p:cNvSpPr/>
          <p:nvPr/>
        </p:nvSpPr>
        <p:spPr>
          <a:xfrm>
            <a:off x="523802" y="857279"/>
            <a:ext cx="4496551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8000" b="1" dirty="0">
                <a:ln w="12700">
                  <a:noFill/>
                  <a:prstDash val="solid"/>
                </a:ln>
                <a:solidFill>
                  <a:srgbClr val="FF66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簿記検定</a:t>
            </a:r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="" xmlns:a16="http://schemas.microsoft.com/office/drawing/2014/main" id="{CC8DE8A3-8766-4381-AC46-8B02D300C780}"/>
              </a:ext>
            </a:extLst>
          </p:cNvPr>
          <p:cNvSpPr/>
          <p:nvPr/>
        </p:nvSpPr>
        <p:spPr>
          <a:xfrm>
            <a:off x="523802" y="310719"/>
            <a:ext cx="1562534" cy="385050"/>
          </a:xfrm>
          <a:prstGeom prst="round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令和３年度</a:t>
            </a:r>
            <a:endParaRPr kumimoji="1" lang="ja-JP" altLang="en-US" sz="4000" dirty="0">
              <a:solidFill>
                <a:schemeClr val="bg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="" xmlns:a16="http://schemas.microsoft.com/office/drawing/2014/main" id="{E8F20C45-1989-41B1-BCF7-3FB1A7A39095}"/>
              </a:ext>
            </a:extLst>
          </p:cNvPr>
          <p:cNvSpPr/>
          <p:nvPr/>
        </p:nvSpPr>
        <p:spPr>
          <a:xfrm>
            <a:off x="5111209" y="1002547"/>
            <a:ext cx="1086472" cy="8414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>
              <a:lnSpc>
                <a:spcPts val="2400"/>
              </a:lnSpc>
            </a:pPr>
            <a:r>
              <a:rPr lang="ja-JP" altLang="en-US" sz="2400" b="1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３級</a:t>
            </a:r>
          </a:p>
          <a:p>
            <a:pPr algn="ctr">
              <a:lnSpc>
                <a:spcPts val="2400"/>
              </a:lnSpc>
            </a:pPr>
            <a:r>
              <a:rPr lang="ja-JP" altLang="en-US" sz="2400" b="1" dirty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試験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="" xmlns:a16="http://schemas.microsoft.com/office/drawing/2014/main" id="{9188B917-5EBE-4C85-B9CF-2679CB45CB27}"/>
              </a:ext>
            </a:extLst>
          </p:cNvPr>
          <p:cNvSpPr/>
          <p:nvPr/>
        </p:nvSpPr>
        <p:spPr>
          <a:xfrm>
            <a:off x="0" y="4677956"/>
            <a:ext cx="6858000" cy="1296487"/>
          </a:xfrm>
          <a:prstGeom prst="rect">
            <a:avLst/>
          </a:prstGeom>
          <a:solidFill>
            <a:srgbClr val="C5E0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7" name="図 36" descr="ポーズをとっている少年たち&#10;&#10;中程度の精度で自動的に生成された説明">
            <a:extLst>
              <a:ext uri="{FF2B5EF4-FFF2-40B4-BE49-F238E27FC236}">
                <a16:creationId xmlns="" xmlns:a16="http://schemas.microsoft.com/office/drawing/2014/main" id="{543A221D-375D-4A9E-96C8-6549475125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379" y="1922877"/>
            <a:ext cx="3559051" cy="2616036"/>
          </a:xfrm>
          <a:prstGeom prst="rect">
            <a:avLst/>
          </a:prstGeom>
        </p:spPr>
      </p:pic>
      <p:sp>
        <p:nvSpPr>
          <p:cNvPr id="38" name="四角形: 角を丸くする 37">
            <a:extLst>
              <a:ext uri="{FF2B5EF4-FFF2-40B4-BE49-F238E27FC236}">
                <a16:creationId xmlns="" xmlns:a16="http://schemas.microsoft.com/office/drawing/2014/main" id="{F70F0897-273A-4C76-9B4C-B9FE79374F5D}"/>
              </a:ext>
            </a:extLst>
          </p:cNvPr>
          <p:cNvSpPr/>
          <p:nvPr/>
        </p:nvSpPr>
        <p:spPr>
          <a:xfrm>
            <a:off x="919815" y="4750436"/>
            <a:ext cx="4917187" cy="1272697"/>
          </a:xfrm>
          <a:prstGeom prst="roundRect">
            <a:avLst>
              <a:gd name="adj" fmla="val 7276"/>
            </a:avLst>
          </a:prstGeom>
          <a:noFill/>
          <a:ln>
            <a:noFill/>
          </a:ln>
          <a:effectLst>
            <a:glow rad="63500">
              <a:schemeClr val="bg1">
                <a:lumMod val="9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試験会場：兵庫県商工会連合会</a:t>
            </a:r>
            <a:endParaRPr kumimoji="1" lang="en-US" altLang="ja-JP" sz="2400" b="1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b="1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４階　会議室</a:t>
            </a:r>
            <a:endParaRPr kumimoji="1" lang="en-US" altLang="ja-JP" sz="2400" b="1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b="1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受験料　：</a:t>
            </a:r>
            <a:r>
              <a:rPr kumimoji="1" lang="en-US" altLang="ja-JP" sz="2400" b="1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2,200</a:t>
            </a:r>
            <a:r>
              <a:rPr kumimoji="1" lang="ja-JP" altLang="en-US" sz="2400" b="1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="" xmlns:a16="http://schemas.microsoft.com/office/drawing/2014/main" id="{CBC14FCB-97D7-4B2B-A3DE-08B0DC3E28A2}"/>
              </a:ext>
            </a:extLst>
          </p:cNvPr>
          <p:cNvSpPr/>
          <p:nvPr/>
        </p:nvSpPr>
        <p:spPr>
          <a:xfrm>
            <a:off x="696210" y="6102034"/>
            <a:ext cx="6666841" cy="2150710"/>
          </a:xfrm>
          <a:prstGeom prst="roundRect">
            <a:avLst>
              <a:gd name="adj" fmla="val 0"/>
            </a:avLst>
          </a:prstGeom>
          <a:noFill/>
          <a:ln w="635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400"/>
              </a:lnSpc>
            </a:pPr>
            <a:r>
              <a:rPr kumimoji="1" lang="ja-JP" altLang="en-US" sz="1600" b="1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受験資格　　　商工業従事者、商工会関係者</a:t>
            </a:r>
          </a:p>
          <a:p>
            <a:pPr>
              <a:lnSpc>
                <a:spcPts val="2400"/>
              </a:lnSpc>
            </a:pPr>
            <a:r>
              <a:rPr kumimoji="1" lang="ja-JP" altLang="en-US" sz="1600" b="1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および学生等受験を希望する方</a:t>
            </a:r>
          </a:p>
          <a:p>
            <a:pPr>
              <a:lnSpc>
                <a:spcPts val="2400"/>
              </a:lnSpc>
            </a:pPr>
            <a:r>
              <a:rPr kumimoji="1" lang="ja-JP" altLang="en-US" sz="1600" b="1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試験内容　　　出題科目：商業簿記</a:t>
            </a:r>
            <a:endParaRPr kumimoji="1" lang="en-US" altLang="ja-JP" sz="1600" b="1" dirty="0">
              <a:solidFill>
                <a:schemeClr val="accent6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kumimoji="1" lang="ja-JP" altLang="en-US" sz="1600" b="1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（消費税については考慮せず）</a:t>
            </a:r>
          </a:p>
          <a:p>
            <a:pPr>
              <a:lnSpc>
                <a:spcPts val="2400"/>
              </a:lnSpc>
            </a:pPr>
            <a:r>
              <a:rPr kumimoji="1" lang="ja-JP" altLang="en-US" sz="1600" b="1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合格基準：７０点以上（１００点満点）</a:t>
            </a:r>
          </a:p>
          <a:p>
            <a:pPr>
              <a:lnSpc>
                <a:spcPts val="2400"/>
              </a:lnSpc>
            </a:pPr>
            <a:r>
              <a:rPr kumimoji="1" lang="ja-JP" altLang="en-US" sz="1600" b="1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申込方法　　　所定の申込用紙にご記入の上、受験料を</a:t>
            </a:r>
          </a:p>
          <a:p>
            <a:pPr>
              <a:lnSpc>
                <a:spcPts val="2400"/>
              </a:lnSpc>
            </a:pPr>
            <a:r>
              <a:rPr kumimoji="1" lang="ja-JP" altLang="en-US" sz="1600" b="1" dirty="0">
                <a:solidFill>
                  <a:schemeClr val="accent6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添えてお近くの商工会までお申込ください</a:t>
            </a:r>
          </a:p>
        </p:txBody>
      </p:sp>
      <p:sp>
        <p:nvSpPr>
          <p:cNvPr id="47" name="四角形: 角を丸くする 46">
            <a:extLst>
              <a:ext uri="{FF2B5EF4-FFF2-40B4-BE49-F238E27FC236}">
                <a16:creationId xmlns="" xmlns:a16="http://schemas.microsoft.com/office/drawing/2014/main" id="{6DEFF35C-1F21-4043-9891-D08559601364}"/>
              </a:ext>
            </a:extLst>
          </p:cNvPr>
          <p:cNvSpPr/>
          <p:nvPr/>
        </p:nvSpPr>
        <p:spPr>
          <a:xfrm>
            <a:off x="347241" y="3222514"/>
            <a:ext cx="4288969" cy="3028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四角形: 角を丸くする 47">
            <a:extLst>
              <a:ext uri="{FF2B5EF4-FFF2-40B4-BE49-F238E27FC236}">
                <a16:creationId xmlns="" xmlns:a16="http://schemas.microsoft.com/office/drawing/2014/main" id="{99AD4EA0-8BFC-4774-957C-C4B01EE2F9F5}"/>
              </a:ext>
            </a:extLst>
          </p:cNvPr>
          <p:cNvSpPr/>
          <p:nvPr/>
        </p:nvSpPr>
        <p:spPr>
          <a:xfrm>
            <a:off x="346107" y="2774858"/>
            <a:ext cx="4288969" cy="3028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>
            <a:extLst>
              <a:ext uri="{FF2B5EF4-FFF2-40B4-BE49-F238E27FC236}">
                <a16:creationId xmlns="" xmlns:a16="http://schemas.microsoft.com/office/drawing/2014/main" id="{41469EB9-CD34-4B93-A646-5B22723F4C3E}"/>
              </a:ext>
            </a:extLst>
          </p:cNvPr>
          <p:cNvSpPr/>
          <p:nvPr/>
        </p:nvSpPr>
        <p:spPr>
          <a:xfrm>
            <a:off x="0" y="2359880"/>
            <a:ext cx="494879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2400" b="1" cap="none" spc="0" dirty="0">
                <a:ln w="22225">
                  <a:noFill/>
                  <a:prstDash val="solid"/>
                </a:ln>
                <a:solidFill>
                  <a:srgbClr val="FF99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開催日時</a:t>
            </a:r>
            <a:endParaRPr lang="en-US" altLang="ja-JP" sz="2400" b="1" cap="none" spc="0" dirty="0">
              <a:ln w="22225">
                <a:noFill/>
                <a:prstDash val="solid"/>
              </a:ln>
              <a:solidFill>
                <a:srgbClr val="FF99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b="1" cap="none" spc="0" dirty="0">
                <a:ln w="22225">
                  <a:noFill/>
                  <a:prstDash val="solid"/>
                </a:ln>
                <a:solidFill>
                  <a:srgbClr val="FF99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令和</a:t>
            </a:r>
            <a:r>
              <a:rPr lang="en-US" altLang="ja-JP" sz="2800" b="1" cap="none" spc="0" dirty="0">
                <a:ln w="22225">
                  <a:noFill/>
                  <a:prstDash val="solid"/>
                </a:ln>
                <a:solidFill>
                  <a:srgbClr val="FF99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2800" b="1" cap="none" spc="0" dirty="0">
                <a:ln w="22225">
                  <a:noFill/>
                  <a:prstDash val="solid"/>
                </a:ln>
                <a:solidFill>
                  <a:srgbClr val="FF99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2800" b="1" cap="none" spc="0" dirty="0">
                <a:ln w="22225">
                  <a:noFill/>
                  <a:prstDash val="solid"/>
                </a:ln>
                <a:solidFill>
                  <a:srgbClr val="FF99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2800" b="1" cap="none" spc="0" dirty="0">
                <a:ln w="22225">
                  <a:noFill/>
                  <a:prstDash val="solid"/>
                </a:ln>
                <a:solidFill>
                  <a:srgbClr val="FF99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800" b="1" cap="none" spc="0" dirty="0">
                <a:ln w="22225">
                  <a:noFill/>
                  <a:prstDash val="solid"/>
                </a:ln>
                <a:solidFill>
                  <a:srgbClr val="FF99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2800" b="1" cap="none" spc="0" dirty="0">
                <a:ln w="22225">
                  <a:noFill/>
                  <a:prstDash val="solid"/>
                </a:ln>
                <a:solidFill>
                  <a:srgbClr val="FF99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日（金）</a:t>
            </a:r>
            <a:endParaRPr lang="en-US" altLang="ja-JP" sz="2800" b="1" cap="none" spc="0" dirty="0">
              <a:ln w="22225">
                <a:noFill/>
                <a:prstDash val="solid"/>
              </a:ln>
              <a:solidFill>
                <a:srgbClr val="FF99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b="1" cap="none" spc="0" dirty="0">
                <a:ln w="22225">
                  <a:noFill/>
                  <a:prstDash val="solid"/>
                </a:ln>
                <a:solidFill>
                  <a:srgbClr val="FF99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2800" b="1" cap="none" spc="0" dirty="0">
                <a:ln w="22225">
                  <a:noFill/>
                  <a:prstDash val="solid"/>
                </a:ln>
                <a:solidFill>
                  <a:srgbClr val="FF99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r>
              <a:rPr lang="en-US" altLang="ja-JP" sz="2800" b="1" dirty="0">
                <a:ln w="22225">
                  <a:noFill/>
                  <a:prstDash val="solid"/>
                </a:ln>
                <a:solidFill>
                  <a:srgbClr val="FF99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en-US" altLang="ja-JP" sz="2800" b="1" cap="none" spc="0" dirty="0">
                <a:ln w="22225">
                  <a:noFill/>
                  <a:prstDash val="solid"/>
                </a:ln>
                <a:solidFill>
                  <a:srgbClr val="FF99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00</a:t>
            </a:r>
            <a:r>
              <a:rPr lang="ja-JP" altLang="en-US" sz="2800" b="1" cap="none" spc="0" dirty="0">
                <a:ln w="22225">
                  <a:noFill/>
                  <a:prstDash val="solid"/>
                </a:ln>
                <a:solidFill>
                  <a:srgbClr val="FF99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2800" b="1" cap="none" spc="0" dirty="0">
                <a:ln w="22225">
                  <a:noFill/>
                  <a:prstDash val="solid"/>
                </a:ln>
                <a:solidFill>
                  <a:srgbClr val="FF99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15:00</a:t>
            </a:r>
            <a:r>
              <a:rPr lang="ja-JP" altLang="en-US" sz="2800" b="1" cap="none" spc="0" dirty="0">
                <a:ln w="22225">
                  <a:noFill/>
                  <a:prstDash val="solid"/>
                </a:ln>
                <a:solidFill>
                  <a:srgbClr val="FF99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2800" b="1" cap="none" spc="0" dirty="0">
                <a:ln w="22225">
                  <a:noFill/>
                  <a:prstDash val="solid"/>
                </a:ln>
                <a:solidFill>
                  <a:srgbClr val="FF99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120</a:t>
            </a:r>
            <a:r>
              <a:rPr lang="ja-JP" altLang="en-US" sz="2800" b="1" cap="none" spc="0" dirty="0">
                <a:ln w="22225">
                  <a:noFill/>
                  <a:prstDash val="solid"/>
                </a:ln>
                <a:solidFill>
                  <a:srgbClr val="FF99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分）</a:t>
            </a:r>
          </a:p>
        </p:txBody>
      </p:sp>
      <p:sp>
        <p:nvSpPr>
          <p:cNvPr id="58" name="正方形/長方形 29">
            <a:extLst>
              <a:ext uri="{FF2B5EF4-FFF2-40B4-BE49-F238E27FC236}">
                <a16:creationId xmlns="" xmlns:a16="http://schemas.microsoft.com/office/drawing/2014/main" id="{36799DE0-056E-45D9-B3C6-D64A21B7D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210" y="8740679"/>
            <a:ext cx="516037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kumimoji="1" lang="ja-JP" altLang="en-US" sz="1400" b="1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三田市</a:t>
            </a:r>
            <a:r>
              <a:rPr kumimoji="1" lang="ja-JP" altLang="en-US" sz="1400" b="1" smtClean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商工会 </a:t>
            </a:r>
            <a:r>
              <a:rPr kumimoji="1" lang="ja-JP" altLang="en-US" sz="1400" b="1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または  兵庫県商工会連合会 </a:t>
            </a:r>
          </a:p>
        </p:txBody>
      </p:sp>
      <p:pic>
        <p:nvPicPr>
          <p:cNvPr id="62" name="図 61">
            <a:extLst>
              <a:ext uri="{FF2B5EF4-FFF2-40B4-BE49-F238E27FC236}">
                <a16:creationId xmlns="" xmlns:a16="http://schemas.microsoft.com/office/drawing/2014/main" id="{9990622C-EDD8-4ACE-AFF2-301DA9C9A2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029" y="4764889"/>
            <a:ext cx="364113" cy="364113"/>
          </a:xfrm>
          <a:prstGeom prst="rect">
            <a:avLst/>
          </a:prstGeom>
        </p:spPr>
      </p:pic>
      <p:cxnSp>
        <p:nvCxnSpPr>
          <p:cNvPr id="68" name="直線コネクタ 67">
            <a:extLst>
              <a:ext uri="{FF2B5EF4-FFF2-40B4-BE49-F238E27FC236}">
                <a16:creationId xmlns="" xmlns:a16="http://schemas.microsoft.com/office/drawing/2014/main" id="{5D8F7FE9-6705-4466-87B9-775F03E5E274}"/>
              </a:ext>
            </a:extLst>
          </p:cNvPr>
          <p:cNvCxnSpPr>
            <a:cxnSpLocks/>
          </p:cNvCxnSpPr>
          <p:nvPr/>
        </p:nvCxnSpPr>
        <p:spPr>
          <a:xfrm>
            <a:off x="523802" y="6708845"/>
            <a:ext cx="5973929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="" xmlns:a16="http://schemas.microsoft.com/office/drawing/2014/main" id="{6EA94C5E-D5A7-485E-AF30-5938E2644F14}"/>
              </a:ext>
            </a:extLst>
          </p:cNvPr>
          <p:cNvCxnSpPr/>
          <p:nvPr/>
        </p:nvCxnSpPr>
        <p:spPr>
          <a:xfrm>
            <a:off x="514152" y="7624890"/>
            <a:ext cx="5950505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図 69">
            <a:extLst>
              <a:ext uri="{FF2B5EF4-FFF2-40B4-BE49-F238E27FC236}">
                <a16:creationId xmlns="" xmlns:a16="http://schemas.microsoft.com/office/drawing/2014/main" id="{B9F586D9-8BAD-423B-A703-2EBE00D9CB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78" y="5541544"/>
            <a:ext cx="364113" cy="364113"/>
          </a:xfrm>
          <a:prstGeom prst="rect">
            <a:avLst/>
          </a:prstGeom>
        </p:spPr>
      </p:pic>
      <p:sp>
        <p:nvSpPr>
          <p:cNvPr id="73" name="四角形: 角を丸くする 72">
            <a:extLst>
              <a:ext uri="{FF2B5EF4-FFF2-40B4-BE49-F238E27FC236}">
                <a16:creationId xmlns="" xmlns:a16="http://schemas.microsoft.com/office/drawing/2014/main" id="{2F748671-4E69-467F-9346-643CDD3344BD}"/>
              </a:ext>
            </a:extLst>
          </p:cNvPr>
          <p:cNvSpPr/>
          <p:nvPr/>
        </p:nvSpPr>
        <p:spPr>
          <a:xfrm>
            <a:off x="209854" y="3729280"/>
            <a:ext cx="4760499" cy="748339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="" xmlns:a16="http://schemas.microsoft.com/office/drawing/2014/main" id="{487496F6-804F-48CB-9A9F-10B3523D236A}"/>
              </a:ext>
            </a:extLst>
          </p:cNvPr>
          <p:cNvSpPr txBox="1"/>
          <p:nvPr/>
        </p:nvSpPr>
        <p:spPr>
          <a:xfrm>
            <a:off x="259854" y="3827379"/>
            <a:ext cx="49171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申込受付：</a:t>
            </a:r>
          </a:p>
          <a:p>
            <a:r>
              <a:rPr kumimoji="1" lang="ja-JP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令和</a:t>
            </a:r>
            <a:r>
              <a:rPr kumimoji="1" lang="en-US" altLang="ja-JP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年１</a:t>
            </a:r>
            <a:r>
              <a:rPr kumimoji="1" lang="en-US" altLang="ja-JP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kumimoji="1" lang="ja-JP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日（火）～ </a:t>
            </a:r>
            <a:r>
              <a:rPr kumimoji="1" lang="en-US" altLang="ja-JP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kumimoji="1" lang="ja-JP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日（金）</a:t>
            </a:r>
          </a:p>
        </p:txBody>
      </p:sp>
      <p:sp>
        <p:nvSpPr>
          <p:cNvPr id="75" name="テキスト ボックス 12">
            <a:extLst>
              <a:ext uri="{FF2B5EF4-FFF2-40B4-BE49-F238E27FC236}">
                <a16:creationId xmlns="" xmlns:a16="http://schemas.microsoft.com/office/drawing/2014/main" id="{E3BE6DB9-D420-4F49-8989-3DB434997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3735" y="54250"/>
            <a:ext cx="349967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kumimoji="1" lang="ja-JP" altLang="en-US" sz="1200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主催：都道府県商工会連合会・全国商工会連合会</a:t>
            </a:r>
          </a:p>
        </p:txBody>
      </p:sp>
    </p:spTree>
    <p:extLst>
      <p:ext uri="{BB962C8B-B14F-4D97-AF65-F5344CB8AC3E}">
        <p14:creationId xmlns:p14="http://schemas.microsoft.com/office/powerpoint/2010/main" val="547094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675</TotalTime>
  <Words>36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メイリオ</vt:lpstr>
      <vt:lpstr>游ゴシック</vt:lpstr>
      <vt:lpstr>游ゴシック Light</vt:lpstr>
      <vt:lpstr>游ゴシック Medium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cl02</dc:creator>
  <cp:lastModifiedBy>clXX</cp:lastModifiedBy>
  <cp:revision>30</cp:revision>
  <cp:lastPrinted>2021-08-06T05:29:23Z</cp:lastPrinted>
  <dcterms:created xsi:type="dcterms:W3CDTF">2021-08-05T03:09:39Z</dcterms:created>
  <dcterms:modified xsi:type="dcterms:W3CDTF">2021-09-14T06:29:47Z</dcterms:modified>
</cp:coreProperties>
</file>