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7C8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181" y="6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565" cy="493869"/>
          </a:xfrm>
          <a:prstGeom prst="rect">
            <a:avLst/>
          </a:prstGeom>
        </p:spPr>
        <p:txBody>
          <a:bodyPr vert="horz" lIns="90763" tIns="45381" rIns="90763" bIns="4538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627" y="0"/>
            <a:ext cx="2919565" cy="493869"/>
          </a:xfrm>
          <a:prstGeom prst="rect">
            <a:avLst/>
          </a:prstGeom>
        </p:spPr>
        <p:txBody>
          <a:bodyPr vert="horz" lIns="90763" tIns="45381" rIns="90763" bIns="45381" rtlCol="0"/>
          <a:lstStyle>
            <a:lvl1pPr algn="r">
              <a:defRPr sz="1200"/>
            </a:lvl1pPr>
          </a:lstStyle>
          <a:p>
            <a:fld id="{AD3ED150-0488-4EB7-B2D6-F3D5399569C0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5075"/>
            <a:ext cx="2303463" cy="3328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1" rIns="90763" bIns="4538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62" y="4747760"/>
            <a:ext cx="5389240" cy="3884673"/>
          </a:xfrm>
          <a:prstGeom prst="rect">
            <a:avLst/>
          </a:prstGeom>
        </p:spPr>
        <p:txBody>
          <a:bodyPr vert="horz" lIns="90763" tIns="45381" rIns="90763" bIns="4538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2444"/>
            <a:ext cx="2919565" cy="493869"/>
          </a:xfrm>
          <a:prstGeom prst="rect">
            <a:avLst/>
          </a:prstGeom>
        </p:spPr>
        <p:txBody>
          <a:bodyPr vert="horz" lIns="90763" tIns="45381" rIns="90763" bIns="4538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627" y="9372444"/>
            <a:ext cx="2919565" cy="493869"/>
          </a:xfrm>
          <a:prstGeom prst="rect">
            <a:avLst/>
          </a:prstGeom>
        </p:spPr>
        <p:txBody>
          <a:bodyPr vert="horz" lIns="90763" tIns="45381" rIns="90763" bIns="45381" rtlCol="0" anchor="b"/>
          <a:lstStyle>
            <a:lvl1pPr algn="r">
              <a:defRPr sz="1200"/>
            </a:lvl1pPr>
          </a:lstStyle>
          <a:p>
            <a:fld id="{A9D17B60-C109-421C-91BE-B5274FC587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416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ウラ白黒印刷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82413-D305-4BCC-9B1C-B865C098EA3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517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812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163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14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18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606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2999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156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53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823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12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413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74F92-B00A-4D09-B0EE-04913D0B4F48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20CC95-6A8A-4810-AC3B-B260521CB0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549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hyperlink" Target="http://nippon-dept.jp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10" Type="http://schemas.openxmlformats.org/officeDocument/2006/relationships/image" Target="../media/image7.png"/><Relationship Id="rId4" Type="http://schemas.openxmlformats.org/officeDocument/2006/relationships/hyperlink" Target="http://www.foodhouse-oonoya.co.jp/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team-chef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236574" y="345058"/>
            <a:ext cx="6383547" cy="1389013"/>
          </a:xfrm>
          <a:prstGeom prst="roundRect">
            <a:avLst>
              <a:gd name="adj" fmla="val 0"/>
            </a:avLst>
          </a:prstGeom>
          <a:ln w="571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471164" y="2477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２０２０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８月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55473" y="419580"/>
            <a:ext cx="63430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コロナ禍をチャンスに転換！非対面型の新たな販路開拓支援事業～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88167" y="642564"/>
            <a:ext cx="3281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latin typeface="+mn-ea"/>
              </a:rPr>
              <a:t>「</a:t>
            </a:r>
            <a:r>
              <a:rPr lang="en-US" altLang="ja-JP" sz="2000" b="1" dirty="0">
                <a:latin typeface="+mn-ea"/>
              </a:rPr>
              <a:t>buyer</a:t>
            </a:r>
            <a:r>
              <a:rPr lang="en-US" altLang="ja-JP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’</a:t>
            </a:r>
            <a:r>
              <a:rPr lang="en-US" altLang="ja-JP" sz="2000" b="1" dirty="0">
                <a:latin typeface="+mn-ea"/>
              </a:rPr>
              <a:t>s room</a:t>
            </a:r>
            <a:r>
              <a:rPr lang="ja-JP" altLang="en-US" sz="2000" b="1" dirty="0">
                <a:latin typeface="+mn-ea"/>
              </a:rPr>
              <a:t>」</a:t>
            </a:r>
            <a:endParaRPr kumimoji="1" lang="en-US" altLang="ja-JP" sz="1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algn="ctr"/>
            <a:r>
              <a:rPr lang="ja-JP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エントリー商品募集のご案内</a:t>
            </a:r>
            <a:endParaRPr kumimoji="1" lang="ja-JP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15013" y="1437370"/>
            <a:ext cx="640914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募集締切</a:t>
            </a:r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：令和２</a:t>
            </a: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年９月２</a:t>
            </a:r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日（金）</a:t>
            </a:r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１７</a:t>
            </a:r>
            <a:r>
              <a:rPr kumimoji="1"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時まで　</a:t>
            </a:r>
            <a:r>
              <a:rPr lang="ja-JP" altLang="en-US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■審査会開催日：令和２年１０月２８日（水）</a:t>
            </a:r>
            <a:endParaRPr kumimoji="1" lang="ja-JP" altLang="en-US" sz="105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4903" y="1841202"/>
            <a:ext cx="63868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　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地域の資源・技術の活用、商工会の支援のもとに開発された特産品の普及や中小・小規模事業者の販路開拓を支援することを目的とした「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buyer‘s room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（バイヤーズルーム）」を実施いたします。昭和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63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年に開始した本事業を今年度は、「審査会型ビジネスマッチング」をテーマにし、商談に重点を置いた形へとリニューアル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。褒賞に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よる付加価値向上に加え、ビジネスマッチング強化を目指します。皆様のご応募を</a:t>
            </a:r>
            <a:r>
              <a:rPr kumimoji="1"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お待ちして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おり</a:t>
            </a:r>
            <a:r>
              <a:rPr kumimoji="1"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ます。</a:t>
            </a:r>
            <a:endParaRPr kumimoji="1" lang="en-US" altLang="ja-JP" sz="12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22461" y="3285490"/>
            <a:ext cx="6228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（１）審査会 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日実施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marL="266700" indent="-266700" algn="just"/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約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社の審査バイヤーが試食等により審査を行い、賞を決定します。</a:t>
            </a:r>
            <a:endParaRPr lang="en-US" altLang="ja-JP" sz="11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66700" indent="-266700" algn="just"/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受賞品には個別商談会の機会を創出します。</a:t>
            </a:r>
            <a:endParaRPr lang="en-US" altLang="ja-JP" sz="11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236947" y="2793014"/>
            <a:ext cx="6382800" cy="3603061"/>
          </a:xfrm>
          <a:prstGeom prst="roundRect">
            <a:avLst>
              <a:gd name="adj" fmla="val 4241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星 5 9"/>
          <p:cNvSpPr/>
          <p:nvPr/>
        </p:nvSpPr>
        <p:spPr>
          <a:xfrm>
            <a:off x="273688" y="2752287"/>
            <a:ext cx="552784" cy="501341"/>
          </a:xfrm>
          <a:prstGeom prst="star5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826471" y="2902960"/>
            <a:ext cx="5920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特典１：審査会を含め、</a:t>
            </a:r>
            <a:r>
              <a:rPr lang="ja-JP" altLang="en-US" sz="20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最大　  回</a:t>
            </a:r>
            <a:r>
              <a:rPr lang="ja-JP" altLang="en-US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の販路開拓のチャンス</a:t>
            </a:r>
            <a:endParaRPr lang="en-US" altLang="ja-JP" sz="1400" b="1" u="sng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8" name="Picture 8" descr="日本百貨店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6925" y="3895867"/>
            <a:ext cx="619986" cy="33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1" descr="OONOYA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108" y="4423033"/>
            <a:ext cx="871484" cy="198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図 6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0266" y="3902924"/>
            <a:ext cx="990326" cy="241168"/>
          </a:xfrm>
          <a:prstGeom prst="rect">
            <a:avLst/>
          </a:prstGeom>
        </p:spPr>
      </p:pic>
      <p:pic>
        <p:nvPicPr>
          <p:cNvPr id="65" name="図 6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9125" y="4117814"/>
            <a:ext cx="1021467" cy="247129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13" y="4409570"/>
            <a:ext cx="914544" cy="236928"/>
          </a:xfrm>
          <a:prstGeom prst="rect">
            <a:avLst/>
          </a:prstGeom>
        </p:spPr>
      </p:pic>
      <p:pic>
        <p:nvPicPr>
          <p:cNvPr id="68" name="図 6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246" y="4417829"/>
            <a:ext cx="997517" cy="205023"/>
          </a:xfrm>
          <a:prstGeom prst="rect">
            <a:avLst/>
          </a:prstGeom>
        </p:spPr>
      </p:pic>
      <p:pic>
        <p:nvPicPr>
          <p:cNvPr id="72" name="図 7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495" y="3968784"/>
            <a:ext cx="1042068" cy="186918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88575" y="3876348"/>
            <a:ext cx="647129" cy="320751"/>
          </a:xfrm>
          <a:prstGeom prst="rect">
            <a:avLst/>
          </a:prstGeom>
        </p:spPr>
      </p:pic>
      <p:sp>
        <p:nvSpPr>
          <p:cNvPr id="78" name="テキスト ボックス 77"/>
          <p:cNvSpPr txBox="1"/>
          <p:nvPr/>
        </p:nvSpPr>
        <p:spPr>
          <a:xfrm>
            <a:off x="322461" y="4766592"/>
            <a:ext cx="622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（２）ゲストバイヤー試食・展示会 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日実施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marL="266700" indent="-266700" algn="just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審査会とは別の約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名のバイヤー企業等（スーパー、セレクトショップ、通販、カタログ  </a:t>
            </a:r>
            <a:endParaRPr lang="en-US" altLang="ja-JP" sz="1100" dirty="0">
              <a:latin typeface="メイリオ" pitchFamily="50" charset="-128"/>
              <a:ea typeface="メイリオ" pitchFamily="50" charset="-128"/>
            </a:endParaRPr>
          </a:p>
          <a:p>
            <a:pPr marL="266700" indent="-266700" algn="just"/>
            <a:r>
              <a:rPr lang="en-US" altLang="ja-JP" sz="1100" dirty="0">
                <a:latin typeface="メイリオ" pitchFamily="50" charset="-128"/>
                <a:ea typeface="メイリオ" pitchFamily="50" charset="-128"/>
              </a:rPr>
              <a:t>      </a:t>
            </a:r>
            <a:r>
              <a:rPr lang="ja-JP" altLang="en-US" sz="1100" dirty="0">
                <a:latin typeface="メイリオ" pitchFamily="50" charset="-128"/>
                <a:ea typeface="メイリオ" pitchFamily="50" charset="-128"/>
              </a:rPr>
              <a:t>ギフト、飲食店、宅配、卸会社、シェフ等）の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流通関係者が商談希望商品の選定を行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います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（３）受賞品をメール配信にて流通関係者へ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（令和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月実施）</a:t>
            </a:r>
            <a:endParaRPr lang="ja-JP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受賞品を対象に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名以上の流通関係者に対してメールにて商品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を行います。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商談を希望する企業があった場合、個別にメールにて商談希望企業をご紹介します。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商談・取引を確約するものではありませんので、予めご了承ください。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322461" y="6941173"/>
            <a:ext cx="6228000" cy="671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経済産業大臣賞（予定）中小企業庁長官賞（予定）、ゴールド賞、シルバー賞、ブロンズ賞な　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ct val="1140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1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ど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受賞のチャンス。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ct val="1140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受賞者には、受賞プレート、賞状等を授与します。受賞により商品の付加価値が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UP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します。</a:t>
            </a: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826471" y="6580376"/>
            <a:ext cx="5920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特典</a:t>
            </a:r>
            <a:r>
              <a:rPr lang="en-US" altLang="ja-JP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：経済産業大臣賞（予定）など</a:t>
            </a:r>
            <a:r>
              <a:rPr lang="ja-JP" altLang="en-US" sz="2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受賞</a:t>
            </a:r>
            <a:r>
              <a:rPr lang="ja-JP" altLang="en-US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のチャンス</a:t>
            </a:r>
            <a:endParaRPr lang="en-US" altLang="ja-JP" sz="1400" b="1" u="sng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AutoShape 4" descr="経済産業大臣賞賞状.jpg?ssl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22461" y="8206183"/>
            <a:ext cx="6228000" cy="478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受賞品に対して、受賞ラベルシール（データ含む）、商品撮影データを提供します。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ct val="1140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受賞後の販売促進の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ツールとしてご活用いただけます。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826471" y="7854988"/>
            <a:ext cx="5920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特典３：販促用の</a:t>
            </a:r>
            <a:r>
              <a:rPr lang="en-US" altLang="ja-JP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lang="ja-JP" altLang="en-US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ツールも充実</a:t>
            </a:r>
            <a:endParaRPr lang="en-US" altLang="ja-JP" sz="1400" b="1" u="sng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7" name="角丸四角形 36"/>
          <p:cNvSpPr/>
          <p:nvPr/>
        </p:nvSpPr>
        <p:spPr>
          <a:xfrm>
            <a:off x="236947" y="8886679"/>
            <a:ext cx="6382800" cy="972181"/>
          </a:xfrm>
          <a:prstGeom prst="roundRect">
            <a:avLst>
              <a:gd name="adj" fmla="val 1693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22461" y="9337508"/>
            <a:ext cx="6228000" cy="4783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受賞品を対象に、メディアに向けてプレスリリースを配信します。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>
              <a:lnSpc>
                <a:spcPct val="114000"/>
              </a:lnSpc>
            </a:pP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また、全国連主催の「ニッポン全国物産展」にて来場者に対して展示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を行います。</a:t>
            </a:r>
            <a:endParaRPr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26471" y="8960694"/>
            <a:ext cx="5920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特典４：プレスリリース、物産展でさらなる</a:t>
            </a:r>
            <a:r>
              <a:rPr lang="en-US" altLang="ja-JP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</a:t>
            </a:r>
            <a:r>
              <a:rPr lang="ja-JP" altLang="en-US" sz="14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のチャンス</a:t>
            </a:r>
            <a:endParaRPr lang="en-US" altLang="ja-JP" sz="1400" b="1" u="sng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星 5 39"/>
          <p:cNvSpPr/>
          <p:nvPr/>
        </p:nvSpPr>
        <p:spPr>
          <a:xfrm>
            <a:off x="273688" y="8804083"/>
            <a:ext cx="552784" cy="501341"/>
          </a:xfrm>
          <a:prstGeom prst="star5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647592" y="3902618"/>
            <a:ext cx="618829" cy="368062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814412" y="4369794"/>
            <a:ext cx="957155" cy="249958"/>
          </a:xfrm>
          <a:prstGeom prst="rect">
            <a:avLst/>
          </a:prstGeom>
        </p:spPr>
      </p:pic>
      <p:sp>
        <p:nvSpPr>
          <p:cNvPr id="41" name="角丸四角形 40"/>
          <p:cNvSpPr/>
          <p:nvPr/>
        </p:nvSpPr>
        <p:spPr>
          <a:xfrm>
            <a:off x="236947" y="7753324"/>
            <a:ext cx="6382800" cy="972181"/>
          </a:xfrm>
          <a:prstGeom prst="roundRect">
            <a:avLst>
              <a:gd name="adj" fmla="val 1693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星 5 34"/>
          <p:cNvSpPr/>
          <p:nvPr/>
        </p:nvSpPr>
        <p:spPr>
          <a:xfrm>
            <a:off x="273688" y="7659603"/>
            <a:ext cx="552784" cy="501341"/>
          </a:xfrm>
          <a:prstGeom prst="star5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236947" y="6488559"/>
            <a:ext cx="6382800" cy="1164188"/>
          </a:xfrm>
          <a:prstGeom prst="roundRect">
            <a:avLst>
              <a:gd name="adj" fmla="val 1693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星 5 29"/>
          <p:cNvSpPr/>
          <p:nvPr/>
        </p:nvSpPr>
        <p:spPr>
          <a:xfrm>
            <a:off x="273688" y="6414767"/>
            <a:ext cx="552784" cy="501341"/>
          </a:xfrm>
          <a:prstGeom prst="star5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338681" y="2762604"/>
            <a:ext cx="475731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3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endParaRPr lang="en-US" altLang="ja-JP" sz="33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2" name="図 11"/>
          <p:cNvPicPr>
            <a:picLocks noChangeAspect="1"/>
          </p:cNvPicPr>
          <p:nvPr/>
        </p:nvPicPr>
        <p:blipFill rotWithShape="1">
          <a:blip r:embed="rId14"/>
          <a:srcRect t="23328" b="12795"/>
          <a:stretch/>
        </p:blipFill>
        <p:spPr>
          <a:xfrm>
            <a:off x="4835073" y="4322781"/>
            <a:ext cx="641193" cy="409575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2142" y="3741599"/>
            <a:ext cx="1005927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09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角丸四角形 127"/>
          <p:cNvSpPr/>
          <p:nvPr/>
        </p:nvSpPr>
        <p:spPr>
          <a:xfrm>
            <a:off x="1054062" y="1034675"/>
            <a:ext cx="485372" cy="2480400"/>
          </a:xfrm>
          <a:prstGeom prst="roundRect">
            <a:avLst>
              <a:gd name="adj" fmla="val 16273"/>
            </a:avLst>
          </a:prstGeom>
          <a:noFill/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9" name="角丸四角形 128"/>
          <p:cNvSpPr/>
          <p:nvPr/>
        </p:nvSpPr>
        <p:spPr>
          <a:xfrm>
            <a:off x="184255" y="1034675"/>
            <a:ext cx="741850" cy="2480400"/>
          </a:xfrm>
          <a:prstGeom prst="roundRect">
            <a:avLst>
              <a:gd name="adj" fmla="val 12494"/>
            </a:avLst>
          </a:prstGeom>
          <a:noFill/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0" name="角丸四角形 129"/>
          <p:cNvSpPr/>
          <p:nvPr/>
        </p:nvSpPr>
        <p:spPr>
          <a:xfrm>
            <a:off x="2231461" y="1034675"/>
            <a:ext cx="460267" cy="2480400"/>
          </a:xfrm>
          <a:prstGeom prst="roundRect">
            <a:avLst>
              <a:gd name="adj" fmla="val 18129"/>
            </a:avLst>
          </a:prstGeom>
          <a:noFill/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endParaRPr kumimoji="1"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1" name="角丸四角形 130"/>
          <p:cNvSpPr/>
          <p:nvPr/>
        </p:nvSpPr>
        <p:spPr>
          <a:xfrm>
            <a:off x="2782031" y="1034675"/>
            <a:ext cx="546559" cy="2480400"/>
          </a:xfrm>
          <a:prstGeom prst="roundRect">
            <a:avLst>
              <a:gd name="adj" fmla="val 16713"/>
            </a:avLst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2" name="角丸四角形 131"/>
          <p:cNvSpPr/>
          <p:nvPr/>
        </p:nvSpPr>
        <p:spPr>
          <a:xfrm>
            <a:off x="3963131" y="1034675"/>
            <a:ext cx="331200" cy="2480400"/>
          </a:xfrm>
          <a:prstGeom prst="roundRect">
            <a:avLst>
              <a:gd name="adj" fmla="val 20198"/>
            </a:avLst>
          </a:prstGeom>
          <a:noFill/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3" name="角丸四角形 132"/>
          <p:cNvSpPr/>
          <p:nvPr/>
        </p:nvSpPr>
        <p:spPr>
          <a:xfrm>
            <a:off x="4349336" y="1034675"/>
            <a:ext cx="331200" cy="2480400"/>
          </a:xfrm>
          <a:prstGeom prst="roundRect">
            <a:avLst>
              <a:gd name="adj" fmla="val 20198"/>
            </a:avLst>
          </a:prstGeom>
          <a:noFill/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4" name="角丸四角形 133"/>
          <p:cNvSpPr/>
          <p:nvPr/>
        </p:nvSpPr>
        <p:spPr>
          <a:xfrm>
            <a:off x="6248747" y="1034675"/>
            <a:ext cx="331200" cy="2480400"/>
          </a:xfrm>
          <a:prstGeom prst="roundRect">
            <a:avLst>
              <a:gd name="adj" fmla="val 20198"/>
            </a:avLst>
          </a:prstGeom>
          <a:noFill/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5" name="角丸四角形 134"/>
          <p:cNvSpPr/>
          <p:nvPr/>
        </p:nvSpPr>
        <p:spPr>
          <a:xfrm>
            <a:off x="5521595" y="1034675"/>
            <a:ext cx="460267" cy="2480400"/>
          </a:xfrm>
          <a:prstGeom prst="roundRect">
            <a:avLst>
              <a:gd name="adj" fmla="val 20198"/>
            </a:avLst>
          </a:prstGeom>
          <a:noFill/>
          <a:ln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pPr algn="just"/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3948731" y="1067483"/>
            <a:ext cx="360000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賞の通知、ＨＰなどで各受賞品を発表</a:t>
            </a:r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2839310" y="1067483"/>
            <a:ext cx="432000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/>
            <a:r>
              <a:rPr lang="ja-JP" altLang="en-US" sz="1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審査会、ゲストバイヤー試食・展示会</a:t>
            </a:r>
            <a:endParaRPr lang="en-US" altLang="ja-JP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（エントリー事業者は参加不要）</a:t>
            </a:r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2245594" y="1067483"/>
            <a:ext cx="432000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サンプル商品とエントリー申込書を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部発送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0" name="テキスト ボックス 139"/>
          <p:cNvSpPr txBox="1"/>
          <p:nvPr/>
        </p:nvSpPr>
        <p:spPr>
          <a:xfrm>
            <a:off x="208712" y="1067483"/>
            <a:ext cx="692936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「エントリー申込書」をご記入の上、データと共にエントリーのご意向の旨をご連絡ください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1" name="テキスト ボックス 140"/>
          <p:cNvSpPr txBox="1"/>
          <p:nvPr/>
        </p:nvSpPr>
        <p:spPr>
          <a:xfrm>
            <a:off x="1080748" y="1067483"/>
            <a:ext cx="432000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エントリー費お支払い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（エントリー後一週間以内）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2" name="二等辺三角形 141"/>
          <p:cNvSpPr/>
          <p:nvPr/>
        </p:nvSpPr>
        <p:spPr>
          <a:xfrm rot="5400000">
            <a:off x="5995872" y="2208732"/>
            <a:ext cx="231685" cy="138750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rtlCol="0" anchor="ctr">
            <a:noAutofit/>
          </a:bodyPr>
          <a:lstStyle/>
          <a:p>
            <a:pPr algn="ctr"/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6234347" y="1067483"/>
            <a:ext cx="360000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アンケートにご協力をお願い致します</a:t>
            </a: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4334936" y="1067483"/>
            <a:ext cx="360000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受賞品を流通関係者にＰＲ</a:t>
            </a:r>
          </a:p>
        </p:txBody>
      </p:sp>
      <p:sp>
        <p:nvSpPr>
          <p:cNvPr id="150" name="テキスト ボックス 149"/>
          <p:cNvSpPr txBox="1"/>
          <p:nvPr/>
        </p:nvSpPr>
        <p:spPr>
          <a:xfrm>
            <a:off x="2855912" y="807115"/>
            <a:ext cx="432759" cy="25310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000" dirty="0">
                <a:latin typeface="HGSｺﾞｼｯｸM" pitchFamily="50" charset="-128"/>
                <a:ea typeface="HGSｺﾞｼｯｸM" pitchFamily="50" charset="-128"/>
              </a:rPr>
              <a:t>10</a:t>
            </a:r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月</a:t>
            </a:r>
            <a:r>
              <a:rPr lang="en-US" altLang="ja-JP" sz="1000" dirty="0">
                <a:latin typeface="HGSｺﾞｼｯｸM" pitchFamily="50" charset="-128"/>
                <a:ea typeface="HGSｺﾞｼｯｸM" pitchFamily="50" charset="-128"/>
              </a:rPr>
              <a:t>28</a:t>
            </a:r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日</a:t>
            </a:r>
            <a:endParaRPr kumimoji="1" lang="ja-JP" altLang="en-US" sz="1000" dirty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2258969" y="679169"/>
            <a:ext cx="432759" cy="25310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kumimoji="1" lang="ja-JP" altLang="en-US" sz="1000" dirty="0">
                <a:latin typeface="HGSｺﾞｼｯｸM" pitchFamily="50" charset="-128"/>
                <a:ea typeface="HGSｺﾞｼｯｸM" pitchFamily="50" charset="-128"/>
              </a:rPr>
              <a:t>審査会</a:t>
            </a:r>
            <a:endParaRPr kumimoji="1" lang="en-US" altLang="ja-JP" sz="1000" dirty="0">
              <a:latin typeface="HGSｺﾞｼｯｸM" pitchFamily="50" charset="-128"/>
              <a:ea typeface="HGSｺﾞｼｯｸM" pitchFamily="50" charset="-128"/>
            </a:endParaRPr>
          </a:p>
          <a:p>
            <a:pPr algn="ctr"/>
            <a:r>
              <a:rPr kumimoji="1" lang="ja-JP" altLang="en-US" sz="1000" dirty="0">
                <a:latin typeface="HGSｺﾞｼｯｸM" pitchFamily="50" charset="-128"/>
                <a:ea typeface="HGSｺﾞｼｯｸM" pitchFamily="50" charset="-128"/>
              </a:rPr>
              <a:t>直前</a:t>
            </a:r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6199238" y="679169"/>
            <a:ext cx="432759" cy="25310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令和</a:t>
            </a:r>
            <a:r>
              <a:rPr lang="en-US" altLang="ja-JP" sz="1000" dirty="0">
                <a:latin typeface="HGSｺﾞｼｯｸM" pitchFamily="50" charset="-128"/>
                <a:ea typeface="HGSｺﾞｼｯｸM" pitchFamily="50" charset="-128"/>
              </a:rPr>
              <a:t>3</a:t>
            </a:r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年</a:t>
            </a:r>
            <a:endParaRPr lang="en-US" altLang="ja-JP" sz="1000" dirty="0">
              <a:latin typeface="HGSｺﾞｼｯｸM" pitchFamily="50" charset="-128"/>
              <a:ea typeface="HGSｺﾞｼｯｸM" pitchFamily="50" charset="-128"/>
            </a:endParaRPr>
          </a:p>
          <a:p>
            <a:pPr algn="ctr"/>
            <a:r>
              <a:rPr lang="en-US" altLang="ja-JP" sz="1000" dirty="0">
                <a:latin typeface="HGSｺﾞｼｯｸM" pitchFamily="50" charset="-128"/>
                <a:ea typeface="HGSｺﾞｼｯｸM" pitchFamily="50" charset="-128"/>
              </a:rPr>
              <a:t>1</a:t>
            </a:r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月</a:t>
            </a:r>
            <a:endParaRPr kumimoji="1" lang="ja-JP" altLang="en-US" sz="1000" dirty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5495866" y="679169"/>
            <a:ext cx="432759" cy="25310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確定後</a:t>
            </a:r>
            <a:endParaRPr kumimoji="1" lang="en-US" altLang="ja-JP" sz="1000" dirty="0">
              <a:latin typeface="HGSｺﾞｼｯｸM" pitchFamily="50" charset="-128"/>
              <a:ea typeface="HGSｺﾞｼｯｸM" pitchFamily="50" charset="-128"/>
            </a:endParaRPr>
          </a:p>
          <a:p>
            <a:pPr algn="ctr"/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随時</a:t>
            </a:r>
            <a:endParaRPr kumimoji="1" lang="ja-JP" altLang="en-US" sz="1000" dirty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104774" y="4304928"/>
            <a:ext cx="661035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◆実施名称：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buyer‘s room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（バイヤーズルーム）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◆主催：全国商工会連合会</a:t>
            </a: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◆対象：食品</a:t>
            </a:r>
            <a:r>
              <a:rPr lang="zh-TW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次産品（果物・野菜、魚介・水産品、肉類・卵、米など）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加工品（加工食品、調味料、スイーツ、飲料・酒類など）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非食品</a:t>
            </a:r>
            <a:r>
              <a:rPr lang="zh-TW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衣料品、服飾雑貨、テーブルウェア、キッチン用品、その他雑貨等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◆募集期間：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日（金）～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25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日（金）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</a:p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◆審査会及びゲストバイヤー試食・展示会：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◆賞の確定：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月中旬</a:t>
            </a:r>
          </a:p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◆賞の通知：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2020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月中旬（郵送ならびにメール）</a:t>
            </a: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◆エントリー費：</a:t>
            </a:r>
            <a:r>
              <a:rPr lang="ja-JP" altLang="ja-JP" sz="1000" dirty="0"/>
              <a:t> 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※いずれも税込価格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社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商品までエントリー可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・一般価格：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商品目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万円、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商品目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5,000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</a:p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商工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会員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特別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価格：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商品目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5,000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円、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商品目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2,500</a:t>
            </a: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円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◆募集商品数：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100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商品 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※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先着順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◆特別協力：チーム・シェフ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1000" b="1" dirty="0"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000" b="1" dirty="0">
                <a:latin typeface="メイリオ" pitchFamily="50" charset="-128"/>
                <a:ea typeface="メイリオ" pitchFamily="50" charset="-128"/>
              </a:rPr>
              <a:t>審査会：審査員一覧（予定）</a:t>
            </a:r>
            <a:r>
              <a:rPr lang="en-US" altLang="ja-JP" sz="1000" b="1" dirty="0">
                <a:latin typeface="メイリオ" pitchFamily="50" charset="-128"/>
                <a:ea typeface="メイリオ" pitchFamily="50" charset="-128"/>
              </a:rPr>
              <a:t>】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 </a:t>
            </a:r>
          </a:p>
          <a:p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AKOMEYA TOKYO</a:t>
            </a:r>
            <a:r>
              <a:rPr lang="ja-JP" altLang="en-US" sz="1000" dirty="0" err="1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安心堂、大野屋、家庭画報ショッピングサロン、北野エース、グローバルブランド、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THE COVER NIPPON</a:t>
            </a:r>
            <a:r>
              <a:rPr lang="ja-JP" altLang="en-US" sz="1000" dirty="0" err="1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サンクゼール、自然食品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F&amp;F</a:t>
            </a:r>
            <a:r>
              <a:rPr lang="ja-JP" altLang="en-US" sz="1000" dirty="0" err="1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信濃屋食品、</a:t>
            </a:r>
            <a:r>
              <a:rPr lang="en-US" altLang="ja-JP" sz="1000" dirty="0">
                <a:latin typeface="メイリオ" pitchFamily="50" charset="-128"/>
                <a:ea typeface="メイリオ" pitchFamily="50" charset="-128"/>
              </a:rPr>
              <a:t>JALUX</a:t>
            </a:r>
            <a:r>
              <a:rPr lang="ja-JP" altLang="en-US" sz="1000" dirty="0" err="1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大丸松坂屋百貨店、高島屋、テレビ東京ダイレクト、日本百貨店、ハーベスト、</a:t>
            </a:r>
            <a:r>
              <a:rPr lang="en-US" altLang="ja-JP" sz="1000" dirty="0" err="1">
                <a:latin typeface="メイリオ" pitchFamily="50" charset="-128"/>
                <a:ea typeface="メイリオ" pitchFamily="50" charset="-128"/>
              </a:rPr>
              <a:t>monova</a:t>
            </a:r>
            <a:r>
              <a:rPr lang="ja-JP" altLang="en-US" sz="1000" dirty="0" err="1">
                <a:latin typeface="メイリオ" pitchFamily="50" charset="-128"/>
                <a:ea typeface="メイリオ" pitchFamily="50" charset="-128"/>
              </a:rPr>
              <a:t>、</a:t>
            </a:r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ヨシケイ東埼玉・播州、「チーム・シェフ」より江森宏之（メゾンジブレー）、境慎一（ホテルオークラ東京ベイ）、村田明彦（鈴なり）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  <a:p>
            <a:r>
              <a:rPr lang="en-US" altLang="ja-JP" sz="1000" b="1" dirty="0">
                <a:latin typeface="メイリオ" pitchFamily="50" charset="-128"/>
                <a:ea typeface="メイリオ" pitchFamily="50" charset="-128"/>
              </a:rPr>
              <a:t>【</a:t>
            </a:r>
            <a:r>
              <a:rPr lang="ja-JP" altLang="en-US" sz="1000" b="1" dirty="0">
                <a:latin typeface="メイリオ" pitchFamily="50" charset="-128"/>
                <a:ea typeface="メイリオ" pitchFamily="50" charset="-128"/>
              </a:rPr>
              <a:t>ゲストバイヤー試食・展示会</a:t>
            </a:r>
            <a:r>
              <a:rPr lang="en-US" altLang="ja-JP" sz="1000" b="1" dirty="0">
                <a:latin typeface="メイリオ" pitchFamily="50" charset="-128"/>
                <a:ea typeface="メイリオ" pitchFamily="50" charset="-128"/>
              </a:rPr>
              <a:t>】</a:t>
            </a:r>
          </a:p>
          <a:p>
            <a:r>
              <a:rPr lang="ja-JP" altLang="en-US" sz="1000" dirty="0">
                <a:latin typeface="メイリオ" pitchFamily="50" charset="-128"/>
                <a:ea typeface="メイリオ" pitchFamily="50" charset="-128"/>
              </a:rPr>
              <a:t>スーパー、セレクトショップ、通販、カタログギフト、飲食店、宅配、卸会社などのバイヤーやシェフが参加</a:t>
            </a:r>
            <a:endParaRPr lang="en-US" altLang="ja-JP" sz="1000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0" y="-15552"/>
            <a:ext cx="6858000" cy="30777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スケジュール（令和</a:t>
            </a:r>
            <a:r>
              <a:rPr lang="en-US" altLang="ja-JP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2</a:t>
            </a:r>
            <a:r>
              <a:rPr lang="ja-JP" altLang="en-US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年</a:t>
            </a:r>
            <a:r>
              <a:rPr lang="en-US" altLang="ja-JP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8</a:t>
            </a:r>
            <a:r>
              <a:rPr lang="ja-JP" altLang="en-US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月</a:t>
            </a:r>
            <a:r>
              <a:rPr lang="en-US" altLang="ja-JP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28</a:t>
            </a:r>
            <a:r>
              <a:rPr lang="ja-JP" altLang="en-US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日（金）～令和</a:t>
            </a:r>
            <a:r>
              <a:rPr lang="en-US" altLang="ja-JP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3</a:t>
            </a:r>
            <a:r>
              <a:rPr lang="ja-JP" altLang="en-US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年</a:t>
            </a:r>
            <a:r>
              <a:rPr lang="en-US" altLang="ja-JP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1</a:t>
            </a:r>
            <a:r>
              <a:rPr lang="ja-JP" altLang="en-US" sz="1400" b="1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月）</a:t>
            </a:r>
            <a:r>
              <a:rPr lang="ja-JP" altLang="en-US" sz="1400" b="1" u="sng" dirty="0">
                <a:solidFill>
                  <a:schemeClr val="bg1"/>
                </a:solidFill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ja-JP" altLang="en-US" sz="1400" b="1" u="sng" dirty="0">
                <a:latin typeface="メイリオ" pitchFamily="50" charset="-128"/>
                <a:ea typeface="メイリオ" pitchFamily="50" charset="-128"/>
              </a:rPr>
              <a:t>　</a:t>
            </a:r>
            <a:endParaRPr lang="en-US" altLang="ja-JP" sz="1400" b="1" u="sng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42669" y="370345"/>
            <a:ext cx="6858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※</a:t>
            </a:r>
            <a:r>
              <a:rPr lang="ja-JP" altLang="en-US" sz="120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先着</a:t>
            </a:r>
            <a:r>
              <a:rPr lang="en-US" altLang="ja-JP" sz="120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100</a:t>
            </a:r>
            <a:r>
              <a:rPr lang="ja-JP" altLang="en-US" sz="120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</a:rPr>
              <a:t>商品限定となりますのでエントリーをご希望の方はお早めにお申し込みください。</a:t>
            </a:r>
          </a:p>
        </p:txBody>
      </p:sp>
      <p:sp>
        <p:nvSpPr>
          <p:cNvPr id="104" name="正方形/長方形 103"/>
          <p:cNvSpPr/>
          <p:nvPr/>
        </p:nvSpPr>
        <p:spPr>
          <a:xfrm>
            <a:off x="104774" y="9315574"/>
            <a:ext cx="636951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buyer‘s room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運営事務局（株式会社リトルワールド）　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担当：服部、遠藤まで　メールアドレス： </a:t>
            </a:r>
            <a:r>
              <a:rPr lang="en-US" altLang="ja-JP" sz="1050" dirty="0">
                <a:latin typeface="メイリオ" pitchFamily="50" charset="-128"/>
                <a:ea typeface="メイリオ" pitchFamily="50" charset="-128"/>
                <a:hlinkClick r:id="rId3"/>
              </a:rPr>
              <a:t>info@team-chef.jp</a:t>
            </a:r>
            <a:r>
              <a:rPr lang="ja-JP" altLang="en-US" sz="1050" dirty="0">
                <a:latin typeface="メイリオ" pitchFamily="50" charset="-128"/>
                <a:ea typeface="メイリオ" pitchFamily="50" charset="-128"/>
              </a:rPr>
              <a:t>　</a:t>
            </a:r>
            <a:r>
              <a:rPr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TEL: 03-4530-9577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0" y="3959398"/>
            <a:ext cx="6858000" cy="30777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ja-JP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buyer‘s room</a:t>
            </a: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開催概要</a:t>
            </a:r>
            <a:endParaRPr lang="en-US" altLang="ja-JP" sz="1400" u="sng" dirty="0">
              <a:solidFill>
                <a:schemeClr val="bg1"/>
              </a:solidFill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104774" y="9080056"/>
            <a:ext cx="3429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出品に関するお問合せやご相談窓口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1648460" y="1034675"/>
            <a:ext cx="331200" cy="2480400"/>
          </a:xfrm>
          <a:prstGeom prst="roundRect">
            <a:avLst>
              <a:gd name="adj" fmla="val 20198"/>
            </a:avLst>
          </a:prstGeom>
          <a:noFill/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634060" y="1067483"/>
            <a:ext cx="360000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品質表示ラベルチェックなどの事前審査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611989" y="807115"/>
            <a:ext cx="432759" cy="25310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000" dirty="0">
                <a:latin typeface="HGSｺﾞｼｯｸM" pitchFamily="50" charset="-128"/>
                <a:ea typeface="HGSｺﾞｼｯｸM" pitchFamily="50" charset="-128"/>
              </a:rPr>
              <a:t>9</a:t>
            </a:r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月随時</a:t>
            </a:r>
            <a:endParaRPr kumimoji="1" lang="ja-JP" altLang="en-US" sz="1000" dirty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42" name="角丸四角形 41"/>
          <p:cNvSpPr/>
          <p:nvPr/>
        </p:nvSpPr>
        <p:spPr>
          <a:xfrm>
            <a:off x="3577881" y="1034675"/>
            <a:ext cx="331200" cy="2480400"/>
          </a:xfrm>
          <a:prstGeom prst="roundRect">
            <a:avLst>
              <a:gd name="adj" fmla="val 20198"/>
            </a:avLst>
          </a:prstGeom>
          <a:noFill/>
          <a:ln/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pPr algn="just"/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753724" y="807115"/>
            <a:ext cx="731405" cy="25310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000" dirty="0">
                <a:latin typeface="HGSｺﾞｼｯｸM" pitchFamily="50" charset="-128"/>
                <a:ea typeface="HGSｺﾞｼｯｸM" pitchFamily="50" charset="-128"/>
              </a:rPr>
              <a:t>11</a:t>
            </a:r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月</a:t>
            </a:r>
            <a:r>
              <a:rPr kumimoji="1" lang="ja-JP" altLang="en-US" sz="1000" dirty="0">
                <a:latin typeface="HGSｺﾞｼｯｸM" pitchFamily="50" charset="-128"/>
                <a:ea typeface="HGSｺﾞｼｯｸM" pitchFamily="50" charset="-128"/>
              </a:rPr>
              <a:t>中旬</a:t>
            </a:r>
          </a:p>
        </p:txBody>
      </p:sp>
      <p:sp>
        <p:nvSpPr>
          <p:cNvPr id="46" name="角丸四角形 45"/>
          <p:cNvSpPr/>
          <p:nvPr/>
        </p:nvSpPr>
        <p:spPr>
          <a:xfrm>
            <a:off x="4926658" y="1034675"/>
            <a:ext cx="331200" cy="2480400"/>
          </a:xfrm>
          <a:prstGeom prst="roundRect">
            <a:avLst>
              <a:gd name="adj" fmla="val 20198"/>
            </a:avLst>
          </a:prstGeom>
          <a:noFill/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eaVert" rtlCol="0" anchor="ctr">
            <a:noAutofit/>
          </a:bodyPr>
          <a:lstStyle/>
          <a:p>
            <a:endParaRPr kumimoji="1" lang="ja-JP" altLang="en-US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912258" y="1067483"/>
            <a:ext cx="360000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>
              <a:lnSpc>
                <a:spcPct val="120000"/>
              </a:lnSpc>
            </a:pPr>
            <a:r>
              <a: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ニッポン全国物産展にて</a:t>
            </a: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情報発信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841309" y="807115"/>
            <a:ext cx="432759" cy="25310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ctr"/>
            <a:r>
              <a:rPr lang="en-US" altLang="ja-JP" sz="1000" dirty="0">
                <a:latin typeface="HGSｺﾞｼｯｸM" pitchFamily="50" charset="-128"/>
                <a:ea typeface="HGSｺﾞｼｯｸM" pitchFamily="50" charset="-128"/>
              </a:rPr>
              <a:t>11</a:t>
            </a:r>
            <a:r>
              <a:rPr lang="ja-JP" altLang="en-US" sz="1000" dirty="0">
                <a:latin typeface="HGSｺﾞｼｯｸM" pitchFamily="50" charset="-128"/>
                <a:ea typeface="HGSｺﾞｼｯｸM" pitchFamily="50" charset="-128"/>
              </a:rPr>
              <a:t>月下旬</a:t>
            </a:r>
            <a:endParaRPr kumimoji="1" lang="ja-JP" altLang="en-US" sz="1000" dirty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563481" y="1067483"/>
            <a:ext cx="360000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各受賞品を撮影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547297" y="1067483"/>
            <a:ext cx="408862" cy="2412000"/>
          </a:xfrm>
          <a:prstGeom prst="rect">
            <a:avLst/>
          </a:prstGeom>
          <a:noFill/>
        </p:spPr>
        <p:txBody>
          <a:bodyPr vert="eaVert" wrap="square" rtlCol="0" anchor="ctr">
            <a:noAutofit/>
          </a:bodyPr>
          <a:lstStyle/>
          <a:p>
            <a:pPr algn="just"/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各種賞の提供企業、引き合い先の企業を随時メールにてご紹介</a:t>
            </a:r>
          </a:p>
        </p:txBody>
      </p:sp>
      <p:sp>
        <p:nvSpPr>
          <p:cNvPr id="52" name="二等辺三角形 51"/>
          <p:cNvSpPr/>
          <p:nvPr/>
        </p:nvSpPr>
        <p:spPr>
          <a:xfrm rot="5400000">
            <a:off x="5286267" y="2208733"/>
            <a:ext cx="231685" cy="138750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rtlCol="0" anchor="ctr">
            <a:noAutofit/>
          </a:bodyPr>
          <a:lstStyle/>
          <a:p>
            <a:pPr algn="ctr"/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二等辺三角形 52"/>
          <p:cNvSpPr/>
          <p:nvPr/>
        </p:nvSpPr>
        <p:spPr>
          <a:xfrm rot="5400000">
            <a:off x="4695732" y="2208734"/>
            <a:ext cx="231685" cy="138750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rtlCol="0" anchor="ctr">
            <a:noAutofit/>
          </a:bodyPr>
          <a:lstStyle/>
          <a:p>
            <a:pPr algn="ctr"/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二等辺三角形 53"/>
          <p:cNvSpPr/>
          <p:nvPr/>
        </p:nvSpPr>
        <p:spPr>
          <a:xfrm rot="5400000">
            <a:off x="3354355" y="2208735"/>
            <a:ext cx="231685" cy="138750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rtlCol="0" anchor="ctr">
            <a:noAutofit/>
          </a:bodyPr>
          <a:lstStyle/>
          <a:p>
            <a:pPr algn="ctr"/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二等辺三角形 54"/>
          <p:cNvSpPr/>
          <p:nvPr/>
        </p:nvSpPr>
        <p:spPr>
          <a:xfrm rot="5400000">
            <a:off x="2001499" y="2208736"/>
            <a:ext cx="231685" cy="138750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rtlCol="0" anchor="ctr">
            <a:noAutofit/>
          </a:bodyPr>
          <a:lstStyle/>
          <a:p>
            <a:pPr algn="ctr"/>
            <a:endParaRPr kumimoji="1"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0526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2284</TotalTime>
  <Words>1055</Words>
  <Application>Microsoft Office PowerPoint</Application>
  <PresentationFormat>A4 210 x 297 mm</PresentationFormat>
  <Paragraphs>85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HGSｺﾞｼｯｸM</vt:lpstr>
      <vt:lpstr>Meiryo UI</vt:lpstr>
      <vt:lpstr>ＭＳ Ｐゴシック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tomita</dc:creator>
  <cp:lastModifiedBy>小林. 賢一</cp:lastModifiedBy>
  <cp:revision>78</cp:revision>
  <cp:lastPrinted>2020-08-31T07:53:06Z</cp:lastPrinted>
  <dcterms:created xsi:type="dcterms:W3CDTF">2016-08-15T00:28:41Z</dcterms:created>
  <dcterms:modified xsi:type="dcterms:W3CDTF">2020-08-31T07:53:30Z</dcterms:modified>
</cp:coreProperties>
</file>