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443"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邉 愛子"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67EF"/>
    <a:srgbClr val="0AE8D3"/>
    <a:srgbClr val="22D483"/>
    <a:srgbClr val="1AF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6" d="100"/>
          <a:sy n="86" d="100"/>
        </p:scale>
        <p:origin x="115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D5C2D47-CBA1-4EB5-8576-E15DCBB11038}" type="datetimeFigureOut">
              <a:rPr kumimoji="1" lang="ja-JP" altLang="en-US" smtClean="0"/>
              <a:t>2019/7/25</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A0D94D9-F970-41F1-95D0-3FF51D3E12E6}" type="slidenum">
              <a:rPr kumimoji="1" lang="ja-JP" altLang="en-US" smtClean="0"/>
              <a:t>‹#›</a:t>
            </a:fld>
            <a:endParaRPr kumimoji="1" lang="ja-JP" altLang="en-US"/>
          </a:p>
        </p:txBody>
      </p:sp>
    </p:spTree>
    <p:extLst>
      <p:ext uri="{BB962C8B-B14F-4D97-AF65-F5344CB8AC3E}">
        <p14:creationId xmlns:p14="http://schemas.microsoft.com/office/powerpoint/2010/main" val="4787503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6675" y="2571902"/>
            <a:ext cx="8972550" cy="830997"/>
          </a:xfrm>
        </p:spPr>
        <p:txBody>
          <a:bodyPr anchor="t">
            <a:normAutofit/>
          </a:bodyPr>
          <a:lstStyle>
            <a:lvl1pPr algn="l">
              <a:defRPr sz="2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7180445" y="6054291"/>
            <a:ext cx="1858779" cy="667185"/>
          </a:xfrm>
        </p:spPr>
        <p:txBody>
          <a:bodyPr>
            <a:noAutofit/>
          </a:bodyPr>
          <a:lstStyle>
            <a:lvl1pPr marL="0" indent="0" algn="dist">
              <a:lnSpc>
                <a:spcPct val="100000"/>
              </a:lnSpc>
              <a:buNone/>
              <a:defRPr sz="1400">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p:txBody>
          <a:bodyPr/>
          <a:lstStyle/>
          <a:p>
            <a:fld id="{F8336954-8B59-4E2D-9287-D5324CF2BECD}"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正方形/長方形 7"/>
          <p:cNvSpPr/>
          <p:nvPr userDrawn="1"/>
        </p:nvSpPr>
        <p:spPr>
          <a:xfrm>
            <a:off x="72887" y="2984312"/>
            <a:ext cx="8966338" cy="54163"/>
          </a:xfrm>
          <a:prstGeom prst="rect">
            <a:avLst/>
          </a:prstGeom>
          <a:gradFill flip="none" rotWithShape="1">
            <a:gsLst>
              <a:gs pos="0">
                <a:schemeClr val="tx2"/>
              </a:gs>
              <a:gs pos="8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8352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27A3FA-E955-4812-AA25-8917B28FF929}"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4"/>
          </p:nvPr>
        </p:nvSpPr>
        <p:spPr>
          <a:xfrm>
            <a:off x="6971098" y="6356351"/>
            <a:ext cx="2057400" cy="365125"/>
          </a:xfrm>
          <a:prstGeom prst="rect">
            <a:avLst/>
          </a:prstGeom>
        </p:spPr>
        <p:txBody>
          <a:bodyPr vert="horz" lIns="91440" tIns="45720" rIns="91440" bIns="45720" rtlCol="0" anchor="ctr"/>
          <a:lstStyle>
            <a:lvl1pPr algn="r">
              <a:defRPr sz="14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a:t>
            </a:r>
            <a:fld id="{3D99C560-DB20-4525-B410-9C739EB999E9}" type="slidenum">
              <a:rPr lang="ja-JP" altLang="en-US" smtClean="0"/>
              <a:pPr/>
              <a:t>‹#›</a:t>
            </a:fld>
            <a:r>
              <a:rPr lang="ja-JP" altLang="en-US" dirty="0"/>
              <a:t>－</a:t>
            </a:r>
          </a:p>
        </p:txBody>
      </p:sp>
    </p:spTree>
    <p:extLst>
      <p:ext uri="{BB962C8B-B14F-4D97-AF65-F5344CB8AC3E}">
        <p14:creationId xmlns:p14="http://schemas.microsoft.com/office/powerpoint/2010/main" val="201016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sz="half" idx="1"/>
          </p:nvPr>
        </p:nvSpPr>
        <p:spPr>
          <a:xfrm>
            <a:off x="225286" y="682008"/>
            <a:ext cx="4289564" cy="5494955"/>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682008"/>
            <a:ext cx="4399348" cy="549495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F472BFE-32A8-4065-B43B-919D35DA9A5D}" type="datetime1">
              <a:rPr kumimoji="1" lang="ja-JP" altLang="en-US" smtClean="0"/>
              <a:t>2019/7/25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Slide Number Placeholder 5"/>
          <p:cNvSpPr>
            <a:spLocks noGrp="1"/>
          </p:cNvSpPr>
          <p:nvPr>
            <p:ph type="sldNum" sz="quarter" idx="4"/>
          </p:nvPr>
        </p:nvSpPr>
        <p:spPr>
          <a:xfrm>
            <a:off x="6971098" y="6356351"/>
            <a:ext cx="2057400" cy="365125"/>
          </a:xfrm>
          <a:prstGeom prst="rect">
            <a:avLst/>
          </a:prstGeom>
        </p:spPr>
        <p:txBody>
          <a:bodyPr vert="horz" lIns="91440" tIns="45720" rIns="91440" bIns="45720" rtlCol="0" anchor="ctr"/>
          <a:lstStyle>
            <a:lvl1pPr algn="r">
              <a:defRPr sz="14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a:t>
            </a:r>
            <a:fld id="{3D99C560-DB20-4525-B410-9C739EB999E9}" type="slidenum">
              <a:rPr lang="ja-JP" altLang="en-US" smtClean="0"/>
              <a:pPr/>
              <a:t>‹#›</a:t>
            </a:fld>
            <a:r>
              <a:rPr lang="ja-JP" altLang="en-US" dirty="0"/>
              <a:t>－</a:t>
            </a:r>
          </a:p>
        </p:txBody>
      </p:sp>
    </p:spTree>
    <p:extLst>
      <p:ext uri="{BB962C8B-B14F-4D97-AF65-F5344CB8AC3E}">
        <p14:creationId xmlns:p14="http://schemas.microsoft.com/office/powerpoint/2010/main" val="302936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Date Placeholder 2"/>
          <p:cNvSpPr>
            <a:spLocks noGrp="1"/>
          </p:cNvSpPr>
          <p:nvPr>
            <p:ph type="dt" sz="half" idx="10"/>
          </p:nvPr>
        </p:nvSpPr>
        <p:spPr/>
        <p:txBody>
          <a:bodyPr/>
          <a:lstStyle/>
          <a:p>
            <a:fld id="{3579566B-5B1F-4196-9186-963CBB52D531}" type="datetime1">
              <a:rPr kumimoji="1" lang="ja-JP" altLang="en-US" smtClean="0"/>
              <a:t>2019/7/25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4"/>
          </p:nvPr>
        </p:nvSpPr>
        <p:spPr>
          <a:xfrm>
            <a:off x="6971098" y="6356351"/>
            <a:ext cx="2057400" cy="365125"/>
          </a:xfrm>
          <a:prstGeom prst="rect">
            <a:avLst/>
          </a:prstGeom>
        </p:spPr>
        <p:txBody>
          <a:bodyPr vert="horz" lIns="91440" tIns="45720" rIns="91440" bIns="45720" rtlCol="0" anchor="ctr"/>
          <a:lstStyle>
            <a:lvl1pPr algn="r">
              <a:defRPr sz="14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a:t>
            </a:r>
            <a:fld id="{3D99C560-DB20-4525-B410-9C739EB999E9}" type="slidenum">
              <a:rPr lang="ja-JP" altLang="en-US" smtClean="0"/>
              <a:pPr/>
              <a:t>‹#›</a:t>
            </a:fld>
            <a:r>
              <a:rPr lang="ja-JP" altLang="en-US" dirty="0"/>
              <a:t>－</a:t>
            </a:r>
          </a:p>
        </p:txBody>
      </p:sp>
    </p:spTree>
    <p:extLst>
      <p:ext uri="{BB962C8B-B14F-4D97-AF65-F5344CB8AC3E}">
        <p14:creationId xmlns:p14="http://schemas.microsoft.com/office/powerpoint/2010/main" val="244367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511F8-01D8-4E29-8519-3A9E6CD0B87F}" type="datetime1">
              <a:rPr kumimoji="1" lang="ja-JP" altLang="en-US" smtClean="0"/>
              <a:t>2019/7/25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5" name="Slide Number Placeholder 5"/>
          <p:cNvSpPr>
            <a:spLocks noGrp="1"/>
          </p:cNvSpPr>
          <p:nvPr>
            <p:ph type="sldNum" sz="quarter" idx="4"/>
          </p:nvPr>
        </p:nvSpPr>
        <p:spPr>
          <a:xfrm>
            <a:off x="6971098" y="6356351"/>
            <a:ext cx="2057400" cy="365125"/>
          </a:xfrm>
          <a:prstGeom prst="rect">
            <a:avLst/>
          </a:prstGeom>
        </p:spPr>
        <p:txBody>
          <a:bodyPr vert="horz" lIns="91440" tIns="45720" rIns="91440" bIns="45720" rtlCol="0" anchor="ctr"/>
          <a:lstStyle>
            <a:lvl1pPr algn="r">
              <a:defRPr sz="14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a:t>
            </a:r>
            <a:fld id="{3D99C560-DB20-4525-B410-9C739EB999E9}" type="slidenum">
              <a:rPr lang="ja-JP" altLang="en-US" smtClean="0"/>
              <a:pPr/>
              <a:t>‹#›</a:t>
            </a:fld>
            <a:r>
              <a:rPr lang="ja-JP" altLang="en-US" dirty="0"/>
              <a:t>－</a:t>
            </a:r>
          </a:p>
        </p:txBody>
      </p:sp>
    </p:spTree>
    <p:extLst>
      <p:ext uri="{BB962C8B-B14F-4D97-AF65-F5344CB8AC3E}">
        <p14:creationId xmlns:p14="http://schemas.microsoft.com/office/powerpoint/2010/main" val="30529294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5286" y="93744"/>
            <a:ext cx="8803212" cy="408876"/>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25286" y="644235"/>
            <a:ext cx="8803212" cy="553272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971AB-7163-49FE-9592-D37A468A16A9}" type="datetime1">
              <a:rPr kumimoji="1" lang="ja-JP" altLang="en-US" smtClean="0"/>
              <a:t>2019/7/25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71098" y="6356351"/>
            <a:ext cx="2057400" cy="365125"/>
          </a:xfrm>
          <a:prstGeom prst="rect">
            <a:avLst/>
          </a:prstGeom>
        </p:spPr>
        <p:txBody>
          <a:bodyPr vert="horz" lIns="91440" tIns="45720" rIns="91440" bIns="45720" rtlCol="0" anchor="ctr"/>
          <a:lstStyle>
            <a:lvl1pPr algn="r">
              <a:defRPr sz="14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a:t>
            </a:r>
            <a:fld id="{3D99C560-DB20-4525-B410-9C739EB999E9}" type="slidenum">
              <a:rPr lang="ja-JP" altLang="en-US" smtClean="0"/>
              <a:pPr/>
              <a:t>‹#›</a:t>
            </a:fld>
            <a:r>
              <a:rPr lang="ja-JP" altLang="en-US" dirty="0"/>
              <a:t>－</a:t>
            </a:r>
          </a:p>
        </p:txBody>
      </p:sp>
      <p:sp>
        <p:nvSpPr>
          <p:cNvPr id="9" name="正方形/長方形 8"/>
          <p:cNvSpPr/>
          <p:nvPr userDrawn="1"/>
        </p:nvSpPr>
        <p:spPr>
          <a:xfrm>
            <a:off x="225287" y="506154"/>
            <a:ext cx="8803211" cy="45719"/>
          </a:xfrm>
          <a:prstGeom prst="rect">
            <a:avLst/>
          </a:prstGeom>
          <a:gradFill flip="none" rotWithShape="1">
            <a:gsLst>
              <a:gs pos="0">
                <a:schemeClr val="tx2"/>
              </a:gs>
              <a:gs pos="8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1175371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Lst>
  <p:hf hdr="0" ftr="0" dt="0"/>
  <p:txStyles>
    <p:titleStyle>
      <a:lvl1pPr algn="l" defTabSz="914400" rtl="0" eaLnBrk="1" latinLnBrk="0" hangingPunct="1">
        <a:lnSpc>
          <a:spcPct val="90000"/>
        </a:lnSpc>
        <a:spcBef>
          <a:spcPct val="0"/>
        </a:spcBef>
        <a:buNone/>
        <a:defRPr kumimoji="1" sz="2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tiff"/><Relationship Id="rId13" Type="http://schemas.openxmlformats.org/officeDocument/2006/relationships/image" Target="../media/image12.tiff"/><Relationship Id="rId3" Type="http://schemas.openxmlformats.org/officeDocument/2006/relationships/image" Target="../media/image2.tiff"/><Relationship Id="rId7" Type="http://schemas.openxmlformats.org/officeDocument/2006/relationships/image" Target="../media/image6.tiff"/><Relationship Id="rId12" Type="http://schemas.openxmlformats.org/officeDocument/2006/relationships/image" Target="../media/image11.tiff"/><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image" Target="../media/image5.tiff"/><Relationship Id="rId11" Type="http://schemas.openxmlformats.org/officeDocument/2006/relationships/image" Target="../media/image10.tiff"/><Relationship Id="rId5" Type="http://schemas.openxmlformats.org/officeDocument/2006/relationships/image" Target="../media/image4.tiff"/><Relationship Id="rId15" Type="http://schemas.openxmlformats.org/officeDocument/2006/relationships/image" Target="../media/image14.jpe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C4F68B0D-BD93-45EA-AFA0-DC7195B76E03}"/>
              </a:ext>
            </a:extLst>
          </p:cNvPr>
          <p:cNvGraphicFramePr>
            <a:graphicFrameLocks noGrp="1"/>
          </p:cNvGraphicFramePr>
          <p:nvPr>
            <p:extLst>
              <p:ext uri="{D42A27DB-BD31-4B8C-83A1-F6EECF244321}">
                <p14:modId xmlns:p14="http://schemas.microsoft.com/office/powerpoint/2010/main" val="992204882"/>
              </p:ext>
            </p:extLst>
          </p:nvPr>
        </p:nvGraphicFramePr>
        <p:xfrm>
          <a:off x="159390" y="837071"/>
          <a:ext cx="8869108" cy="5965931"/>
        </p:xfrm>
        <a:graphic>
          <a:graphicData uri="http://schemas.openxmlformats.org/drawingml/2006/table">
            <a:tbl>
              <a:tblPr firstRow="1" bandRow="1">
                <a:tableStyleId>{5C22544A-7EE6-4342-B048-85BDC9FD1C3A}</a:tableStyleId>
              </a:tblPr>
              <a:tblGrid>
                <a:gridCol w="1253695">
                  <a:extLst>
                    <a:ext uri="{9D8B030D-6E8A-4147-A177-3AD203B41FA5}">
                      <a16:colId xmlns:a16="http://schemas.microsoft.com/office/drawing/2014/main" val="2651794418"/>
                    </a:ext>
                  </a:extLst>
                </a:gridCol>
                <a:gridCol w="2736276">
                  <a:extLst>
                    <a:ext uri="{9D8B030D-6E8A-4147-A177-3AD203B41FA5}">
                      <a16:colId xmlns:a16="http://schemas.microsoft.com/office/drawing/2014/main" val="3138040673"/>
                    </a:ext>
                  </a:extLst>
                </a:gridCol>
                <a:gridCol w="2310433">
                  <a:extLst>
                    <a:ext uri="{9D8B030D-6E8A-4147-A177-3AD203B41FA5}">
                      <a16:colId xmlns:a16="http://schemas.microsoft.com/office/drawing/2014/main" val="1395745461"/>
                    </a:ext>
                  </a:extLst>
                </a:gridCol>
                <a:gridCol w="2568704">
                  <a:extLst>
                    <a:ext uri="{9D8B030D-6E8A-4147-A177-3AD203B41FA5}">
                      <a16:colId xmlns:a16="http://schemas.microsoft.com/office/drawing/2014/main" val="7912675"/>
                    </a:ext>
                  </a:extLst>
                </a:gridCol>
              </a:tblGrid>
              <a:tr h="336413">
                <a:tc>
                  <a:txBody>
                    <a:bodyPr/>
                    <a:lstStyle/>
                    <a:p>
                      <a:pPr algn="ctr"/>
                      <a:r>
                        <a:rPr kumimoji="1" lang="ja-JP" altLang="en-US" dirty="0">
                          <a:solidFill>
                            <a:schemeClr val="tx1"/>
                          </a:solidFill>
                          <a:latin typeface="メイリオ" panose="020B0604030504040204" pitchFamily="50" charset="-128"/>
                          <a:ea typeface="メイリオ" panose="020B0604030504040204" pitchFamily="50" charset="-128"/>
                        </a:rPr>
                        <a:t>提携先</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pPr algn="ctr"/>
                      <a:r>
                        <a:rPr kumimoji="1" lang="ja-JP" altLang="en-US" dirty="0">
                          <a:latin typeface="Meiryo UI" panose="020B0604030504040204" pitchFamily="50" charset="-128"/>
                          <a:ea typeface="Meiryo UI" panose="020B0604030504040204" pitchFamily="50" charset="-128"/>
                        </a:rPr>
                        <a:t>パーク</a:t>
                      </a:r>
                      <a:r>
                        <a:rPr kumimoji="1" lang="en-US" altLang="ja-JP" dirty="0">
                          <a:latin typeface="Meiryo UI" panose="020B0604030504040204" pitchFamily="50" charset="-128"/>
                          <a:ea typeface="Meiryo UI" panose="020B0604030504040204" pitchFamily="50" charset="-128"/>
                        </a:rPr>
                        <a:t>24</a:t>
                      </a:r>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r>
                        <a:rPr kumimoji="1" lang="ja-JP" altLang="en-US" dirty="0">
                          <a:latin typeface="Meiryo UI" panose="020B0604030504040204" pitchFamily="50" charset="-128"/>
                          <a:ea typeface="Meiryo UI" panose="020B0604030504040204" pitchFamily="50" charset="-128"/>
                        </a:rPr>
                        <a:t>メルペイ</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r>
                        <a:rPr kumimoji="1" lang="ja-JP" altLang="en-US" dirty="0">
                          <a:latin typeface="Meiryo UI" panose="020B0604030504040204" pitchFamily="50" charset="-128"/>
                          <a:ea typeface="Meiryo UI" panose="020B0604030504040204" pitchFamily="50" charset="-128"/>
                        </a:rPr>
                        <a:t>クレディセゾン</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397622"/>
                  </a:ext>
                </a:extLst>
              </a:tr>
              <a:tr h="1165439">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提供端末</a:t>
                      </a:r>
                      <a:endParaRPr kumimoji="1" lang="en-US" altLang="ja-JP" b="1" dirty="0">
                        <a:latin typeface="Meiryo UI" panose="020B0604030504040204" pitchFamily="50" charset="-128"/>
                        <a:ea typeface="Meiryo UI" panose="020B0604030504040204" pitchFamily="50" charset="-128"/>
                      </a:endParaRPr>
                    </a:p>
                    <a:p>
                      <a:pPr algn="ctr">
                        <a:lnSpc>
                          <a:spcPct val="100000"/>
                        </a:lnSpc>
                      </a:pPr>
                      <a:r>
                        <a:rPr kumimoji="1" lang="en-US" altLang="ja-JP" b="1" dirty="0">
                          <a:latin typeface="Meiryo UI" panose="020B0604030504040204" pitchFamily="50" charset="-128"/>
                          <a:ea typeface="Meiryo UI" panose="020B0604030504040204" pitchFamily="50" charset="-128"/>
                        </a:rPr>
                        <a:t>〈</a:t>
                      </a:r>
                      <a:r>
                        <a:rPr kumimoji="1" lang="ja-JP" altLang="en-US" b="1" u="sng" dirty="0">
                          <a:solidFill>
                            <a:srgbClr val="FF0000"/>
                          </a:solidFill>
                          <a:latin typeface="Meiryo UI" panose="020B0604030504040204" pitchFamily="50" charset="-128"/>
                          <a:ea typeface="Meiryo UI" panose="020B0604030504040204" pitchFamily="50" charset="-128"/>
                        </a:rPr>
                        <a:t>無償提供</a:t>
                      </a:r>
                      <a:r>
                        <a:rPr kumimoji="1" lang="en-US" altLang="ja-JP"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r>
                        <a:rPr kumimoji="1" lang="ja-JP" altLang="en-US" sz="1600" b="1" dirty="0">
                          <a:latin typeface="メイリオ" panose="020B0604030504040204" pitchFamily="50" charset="-128"/>
                          <a:ea typeface="メイリオ" panose="020B0604030504040204" pitchFamily="50" charset="-128"/>
                        </a:rPr>
                        <a:t>カード端末機（機器発送）</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タブレット</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カードリーダー</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モバイルプリンタ</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en-US" altLang="ja-JP" b="1" dirty="0">
                          <a:latin typeface="メイリオ" panose="020B0604030504040204" pitchFamily="50" charset="-128"/>
                          <a:ea typeface="メイリオ" panose="020B0604030504040204" pitchFamily="50" charset="-128"/>
                        </a:rPr>
                        <a:t>QR</a:t>
                      </a:r>
                      <a:r>
                        <a:rPr kumimoji="1" lang="ja-JP" altLang="en-US" b="1" dirty="0">
                          <a:latin typeface="メイリオ" panose="020B0604030504040204" pitchFamily="50" charset="-128"/>
                          <a:ea typeface="メイリオ" panose="020B0604030504040204" pitchFamily="50" charset="-128"/>
                        </a:rPr>
                        <a:t>コード決済</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（機器不要）</a:t>
                      </a:r>
                      <a:endParaRPr kumimoji="1" lang="en-US" altLang="ja-JP" b="1" dirty="0">
                        <a:latin typeface="メイリオ" panose="020B0604030504040204" pitchFamily="50" charset="-128"/>
                        <a:ea typeface="メイリオ" panose="020B0604030504040204" pitchFamily="50" charset="-128"/>
                      </a:endParaRPr>
                    </a:p>
                    <a:p>
                      <a:pPr>
                        <a:spcBef>
                          <a:spcPts val="600"/>
                        </a:spcBef>
                      </a:pPr>
                      <a:r>
                        <a:rPr kumimoji="1" lang="ja-JP" altLang="en-US" sz="1400" dirty="0">
                          <a:latin typeface="メイリオ" panose="020B0604030504040204" pitchFamily="50" charset="-128"/>
                          <a:ea typeface="メイリオ" panose="020B0604030504040204" pitchFamily="50" charset="-128"/>
                        </a:rPr>
                        <a:t>*非接触</a:t>
                      </a:r>
                      <a:r>
                        <a:rPr kumimoji="1" lang="en-US" altLang="ja-JP" sz="1400" dirty="0">
                          <a:latin typeface="メイリオ" panose="020B0604030504040204" pitchFamily="50" charset="-128"/>
                          <a:ea typeface="メイリオ" panose="020B0604030504040204" pitchFamily="50" charset="-128"/>
                        </a:rPr>
                        <a:t>IC</a:t>
                      </a:r>
                      <a:r>
                        <a:rPr kumimoji="1" lang="ja-JP" altLang="en-US" sz="1400" dirty="0">
                          <a:latin typeface="メイリオ" panose="020B0604030504040204" pitchFamily="50" charset="-128"/>
                          <a:ea typeface="メイリオ" panose="020B0604030504040204" pitchFamily="50" charset="-128"/>
                        </a:rPr>
                        <a:t>決済対応</a:t>
                      </a:r>
                      <a:endParaRPr kumimoji="1" lang="en-US" altLang="ja-JP" sz="1400" dirty="0">
                        <a:latin typeface="メイリオ" panose="020B0604030504040204" pitchFamily="50" charset="-128"/>
                        <a:ea typeface="メイリオ" panose="020B0604030504040204" pitchFamily="50" charset="-128"/>
                      </a:endParaRPr>
                    </a:p>
                    <a:p>
                      <a:pPr>
                        <a:spcBef>
                          <a:spcPts val="600"/>
                        </a:spcBef>
                      </a:pPr>
                      <a:r>
                        <a:rPr kumimoji="1" lang="ja-JP" altLang="en-US" sz="1400" dirty="0">
                          <a:latin typeface="メイリオ" panose="020B0604030504040204" pitchFamily="50" charset="-128"/>
                          <a:ea typeface="メイリオ" panose="020B0604030504040204" pitchFamily="50" charset="-128"/>
                        </a:rPr>
                        <a:t>*タブレット等は別途必要</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600" b="1" dirty="0">
                          <a:latin typeface="メイリオ" panose="020B0604030504040204" pitchFamily="50" charset="-128"/>
                          <a:ea typeface="メイリオ" panose="020B0604030504040204" pitchFamily="50" charset="-128"/>
                        </a:rPr>
                        <a:t>カード端末機</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（端末設置業者より設置）</a:t>
                      </a:r>
                      <a:endParaRPr kumimoji="1" lang="en-US" altLang="ja-JP" sz="1600" b="1" dirty="0">
                        <a:latin typeface="メイリオ" panose="020B0604030504040204" pitchFamily="50" charset="-128"/>
                        <a:ea typeface="メイリオ" panose="020B0604030504040204" pitchFamily="50" charset="-128"/>
                      </a:endParaRPr>
                    </a:p>
                    <a:p>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レシート機能搭載</a:t>
                      </a:r>
                      <a:r>
                        <a:rPr kumimoji="1" lang="en-US" altLang="ja-JP" sz="1600" dirty="0">
                          <a:latin typeface="メイリオ" panose="020B0604030504040204" pitchFamily="50" charset="-128"/>
                          <a:ea typeface="メイリオ" panose="020B0604030504040204" pitchFamily="50" charset="-128"/>
                        </a:rPr>
                        <a:t>〉</a:t>
                      </a:r>
                    </a:p>
                    <a:p>
                      <a:r>
                        <a:rPr kumimoji="1" lang="ja-JP" altLang="en-US" sz="1400" dirty="0">
                          <a:latin typeface="メイリオ" panose="020B0604030504040204" pitchFamily="50" charset="-128"/>
                          <a:ea typeface="メイリオ" panose="020B0604030504040204" pitchFamily="50" charset="-128"/>
                        </a:rPr>
                        <a:t>*据置型</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モバイル型</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575471693"/>
                  </a:ext>
                </a:extLst>
              </a:tr>
              <a:tr h="346618">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月額費用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r>
                        <a:rPr kumimoji="1" lang="ja-JP" altLang="en-US" sz="1600" dirty="0">
                          <a:latin typeface="メイリオ" panose="020B0604030504040204" pitchFamily="50" charset="-128"/>
                          <a:ea typeface="メイリオ" panose="020B0604030504040204" pitchFamily="50" charset="-128"/>
                        </a:rPr>
                        <a:t>通信費：無料</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600" dirty="0">
                          <a:latin typeface="メイリオ" panose="020B0604030504040204" pitchFamily="50" charset="-128"/>
                          <a:ea typeface="メイリオ" panose="020B0604030504040204" pitchFamily="50" charset="-128"/>
                        </a:rPr>
                        <a:t>負担なし</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latin typeface="メイリオ" panose="020B0604030504040204" pitchFamily="50" charset="-128"/>
                          <a:ea typeface="メイリオ" panose="020B0604030504040204" pitchFamily="50" charset="-128"/>
                        </a:rPr>
                        <a:t>モバイル型：</a:t>
                      </a:r>
                      <a:r>
                        <a:rPr kumimoji="1" lang="en-US" altLang="ja-JP" sz="1200" dirty="0">
                          <a:latin typeface="メイリオ" panose="020B0604030504040204" pitchFamily="50" charset="-128"/>
                          <a:ea typeface="メイリオ" panose="020B0604030504040204" pitchFamily="50" charset="-128"/>
                        </a:rPr>
                        <a:t>1,500</a:t>
                      </a:r>
                      <a:r>
                        <a:rPr kumimoji="1" lang="ja-JP" altLang="en-US" sz="1200" dirty="0">
                          <a:latin typeface="メイリオ" panose="020B0604030504040204" pitchFamily="50" charset="-128"/>
                          <a:ea typeface="メイリオ" panose="020B0604030504040204" pitchFamily="50" charset="-128"/>
                        </a:rPr>
                        <a:t>円</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月</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税抜</a:t>
                      </a:r>
                      <a:r>
                        <a:rPr kumimoji="1" lang="en-US" altLang="ja-JP" sz="1200" dirty="0">
                          <a:latin typeface="メイリオ" panose="020B0604030504040204" pitchFamily="50" charset="-128"/>
                          <a:ea typeface="メイリオ" panose="020B0604030504040204" pitchFamily="50" charset="-128"/>
                        </a:rPr>
                        <a:t>)</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42216842"/>
                  </a:ext>
                </a:extLst>
              </a:tr>
              <a:tr h="1211645">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決済手段</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pPr marL="0" indent="0">
                        <a:spcBef>
                          <a:spcPts val="600"/>
                        </a:spcBef>
                      </a:pPr>
                      <a:r>
                        <a:rPr kumimoji="1" lang="ja-JP" altLang="en-US" dirty="0">
                          <a:latin typeface="メイリオ" panose="020B0604030504040204" pitchFamily="50" charset="-128"/>
                          <a:ea typeface="メイリオ" panose="020B0604030504040204" pitchFamily="50" charset="-128"/>
                        </a:rPr>
                        <a:t>　　　   　 　</a:t>
                      </a:r>
                      <a:r>
                        <a:rPr kumimoji="1" lang="en-US" altLang="ja-JP" b="1" u="sng" dirty="0">
                          <a:solidFill>
                            <a:srgbClr val="FF0000"/>
                          </a:solidFill>
                          <a:latin typeface="メイリオ" panose="020B0604030504040204" pitchFamily="50" charset="-128"/>
                          <a:ea typeface="メイリオ" panose="020B0604030504040204" pitchFamily="50" charset="-128"/>
                        </a:rPr>
                        <a:t>3.1</a:t>
                      </a:r>
                      <a:r>
                        <a:rPr kumimoji="1" lang="ja-JP" altLang="en-US" sz="1400" b="1" u="sng" dirty="0">
                          <a:latin typeface="メイリオ" panose="020B0604030504040204" pitchFamily="50" charset="-128"/>
                          <a:ea typeface="メイリオ" panose="020B0604030504040204" pitchFamily="50" charset="-128"/>
                        </a:rPr>
                        <a:t>％</a:t>
                      </a:r>
                      <a:endParaRPr kumimoji="1" lang="en-US" altLang="ja-JP" b="1" u="sng" dirty="0">
                        <a:latin typeface="メイリオ" panose="020B0604030504040204" pitchFamily="50" charset="-128"/>
                        <a:ea typeface="メイリオ" panose="020B0604030504040204" pitchFamily="50" charset="-128"/>
                      </a:endParaRPr>
                    </a:p>
                    <a:p>
                      <a:pPr marL="0" indent="0">
                        <a:spcBef>
                          <a:spcPts val="600"/>
                        </a:spcBef>
                      </a:pPr>
                      <a:r>
                        <a:rPr kumimoji="1" lang="ja-JP" altLang="en-US" dirty="0">
                          <a:latin typeface="メイリオ" panose="020B0604030504040204" pitchFamily="50" charset="-128"/>
                          <a:ea typeface="メイリオ" panose="020B0604030504040204" pitchFamily="50" charset="-128"/>
                        </a:rPr>
                        <a:t>　　　　　 　</a:t>
                      </a:r>
                      <a:r>
                        <a:rPr kumimoji="1" lang="en-US" altLang="ja-JP" sz="1600" dirty="0">
                          <a:latin typeface="メイリオ" panose="020B0604030504040204" pitchFamily="50" charset="-128"/>
                          <a:ea typeface="メイリオ" panose="020B0604030504040204" pitchFamily="50" charset="-128"/>
                        </a:rPr>
                        <a:t>3.74</a:t>
                      </a:r>
                      <a:r>
                        <a:rPr kumimoji="1" lang="ja-JP" altLang="en-US" sz="14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0" indent="0">
                        <a:spcBef>
                          <a:spcPts val="600"/>
                        </a:spcBef>
                      </a:pPr>
                      <a:r>
                        <a:rPr kumimoji="1" lang="ja-JP" altLang="en-US" sz="1600" dirty="0">
                          <a:latin typeface="メイリオ" panose="020B0604030504040204" pitchFamily="50" charset="-128"/>
                          <a:ea typeface="メイリオ" panose="020B0604030504040204" pitchFamily="50" charset="-128"/>
                        </a:rPr>
                        <a:t>　　　　　　　</a:t>
                      </a:r>
                      <a:r>
                        <a:rPr kumimoji="1" lang="en-US" altLang="ja-JP" sz="1600" dirty="0">
                          <a:latin typeface="メイリオ" panose="020B0604030504040204" pitchFamily="50" charset="-128"/>
                          <a:ea typeface="メイリオ" panose="020B0604030504040204" pitchFamily="50" charset="-128"/>
                        </a:rPr>
                        <a:t>3.24</a:t>
                      </a:r>
                      <a:r>
                        <a:rPr kumimoji="1" lang="ja-JP" altLang="en-US" sz="14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2000" b="1" u="none" dirty="0">
                          <a:solidFill>
                            <a:schemeClr val="tx1"/>
                          </a:solidFill>
                          <a:latin typeface="メイリオ" panose="020B0604030504040204" pitchFamily="50" charset="-128"/>
                          <a:ea typeface="メイリオ" panose="020B0604030504040204" pitchFamily="50" charset="-128"/>
                        </a:rPr>
                        <a:t>1.5</a:t>
                      </a:r>
                      <a:r>
                        <a:rPr kumimoji="1" lang="ja-JP" altLang="en-US" sz="1400" b="1" u="none" dirty="0">
                          <a:solidFill>
                            <a:schemeClr val="tx1"/>
                          </a:solidFill>
                          <a:latin typeface="メイリオ" panose="020B0604030504040204" pitchFamily="50" charset="-128"/>
                          <a:ea typeface="メイリオ" panose="020B0604030504040204" pitchFamily="50" charset="-128"/>
                        </a:rPr>
                        <a:t>％</a:t>
                      </a:r>
                      <a:endParaRPr kumimoji="1" lang="ja-JP" altLang="en-US" sz="2000" b="1" u="none" dirty="0">
                        <a:solidFill>
                          <a:schemeClr val="tx1"/>
                        </a:solidFill>
                        <a:latin typeface="メイリオ" panose="020B0604030504040204" pitchFamily="50" charset="-128"/>
                        <a:ea typeface="メイリオ"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895350" indent="0">
                        <a:lnSpc>
                          <a:spcPct val="150000"/>
                        </a:lnSpc>
                        <a:spcBef>
                          <a:spcPts val="1200"/>
                        </a:spcBef>
                      </a:pPr>
                      <a:r>
                        <a:rPr kumimoji="1" lang="ja-JP" altLang="en-US" b="1" u="none" dirty="0">
                          <a:latin typeface="メイリオ" panose="020B0604030504040204" pitchFamily="50" charset="-128"/>
                          <a:ea typeface="メイリオ" panose="020B0604030504040204" pitchFamily="50" charset="-128"/>
                        </a:rPr>
                        <a:t>　　</a:t>
                      </a:r>
                      <a:r>
                        <a:rPr kumimoji="1" lang="en-US" altLang="ja-JP" b="1" u="none" dirty="0">
                          <a:latin typeface="メイリオ" panose="020B0604030504040204" pitchFamily="50" charset="-128"/>
                          <a:ea typeface="メイリオ" panose="020B0604030504040204" pitchFamily="50" charset="-128"/>
                        </a:rPr>
                        <a:t>3.24</a:t>
                      </a:r>
                      <a:r>
                        <a:rPr kumimoji="1" lang="ja-JP" altLang="en-US" sz="1400" b="1" u="none" dirty="0">
                          <a:latin typeface="メイリオ" panose="020B0604030504040204" pitchFamily="50" charset="-128"/>
                          <a:ea typeface="メイリオ" panose="020B0604030504040204" pitchFamily="50" charset="-128"/>
                        </a:rPr>
                        <a:t>％</a:t>
                      </a:r>
                      <a:endParaRPr kumimoji="1" lang="en-US" altLang="ja-JP" b="1" u="none" dirty="0">
                        <a:latin typeface="メイリオ" panose="020B0604030504040204" pitchFamily="50" charset="-128"/>
                        <a:ea typeface="メイリオ" panose="020B0604030504040204" pitchFamily="50" charset="-128"/>
                      </a:endParaRPr>
                    </a:p>
                    <a:p>
                      <a:pPr marL="895350" indent="0">
                        <a:lnSpc>
                          <a:spcPts val="3000"/>
                        </a:lnSpc>
                        <a:spcBef>
                          <a:spcPts val="1800"/>
                        </a:spcBef>
                      </a:pPr>
                      <a:r>
                        <a:rPr kumimoji="1" lang="ja-JP" altLang="en-US" b="1" u="none" dirty="0">
                          <a:latin typeface="メイリオ" panose="020B0604030504040204" pitchFamily="50" charset="-128"/>
                          <a:ea typeface="メイリオ" panose="020B0604030504040204" pitchFamily="50" charset="-128"/>
                        </a:rPr>
                        <a:t>　　</a:t>
                      </a:r>
                      <a:r>
                        <a:rPr kumimoji="1" lang="en-US" altLang="ja-JP" b="1" u="none" dirty="0">
                          <a:latin typeface="メイリオ" panose="020B0604030504040204" pitchFamily="50" charset="-128"/>
                          <a:ea typeface="メイリオ" panose="020B0604030504040204" pitchFamily="50" charset="-128"/>
                        </a:rPr>
                        <a:t>3.25</a:t>
                      </a:r>
                      <a:r>
                        <a:rPr kumimoji="1" lang="en-US" altLang="ja-JP" sz="1400" b="1" u="none" dirty="0">
                          <a:latin typeface="メイリオ" panose="020B0604030504040204" pitchFamily="50" charset="-128"/>
                          <a:ea typeface="メイリオ" panose="020B0604030504040204" pitchFamily="50" charset="-128"/>
                        </a:rPr>
                        <a:t>%</a:t>
                      </a:r>
                      <a:endParaRPr kumimoji="1" lang="en-US" altLang="ja-JP" b="1" u="none" dirty="0">
                        <a:latin typeface="メイリオ" panose="020B0604030504040204" pitchFamily="50" charset="-128"/>
                        <a:ea typeface="メイリオ"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8268682"/>
                  </a:ext>
                </a:extLst>
              </a:tr>
              <a:tr h="750926">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入金</a:t>
                      </a:r>
                      <a:endParaRPr kumimoji="1" lang="en-US" altLang="ja-JP" b="1" dirty="0">
                        <a:latin typeface="Meiryo UI" panose="020B0604030504040204" pitchFamily="50" charset="-128"/>
                        <a:ea typeface="Meiryo UI" panose="020B0604030504040204" pitchFamily="50" charset="-128"/>
                      </a:endParaRPr>
                    </a:p>
                    <a:p>
                      <a:pPr algn="ctr">
                        <a:lnSpc>
                          <a:spcPct val="100000"/>
                        </a:lnSpc>
                      </a:pPr>
                      <a:r>
                        <a:rPr kumimoji="1" lang="ja-JP" altLang="en-US" b="1" dirty="0">
                          <a:latin typeface="Meiryo UI" panose="020B0604030504040204" pitchFamily="50" charset="-128"/>
                          <a:ea typeface="Meiryo UI" panose="020B0604030504040204" pitchFamily="50" charset="-128"/>
                        </a:rPr>
                        <a:t>サイクル</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回</a:t>
                      </a:r>
                      <a:endParaRPr kumimoji="1" lang="en-US" altLang="ja-JP"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rPr>
                        <a:t>日締め月末払</a:t>
                      </a:r>
                      <a:r>
                        <a:rPr kumimoji="1" lang="en-US" altLang="ja-JP" sz="1400" dirty="0">
                          <a:latin typeface="メイリオ" panose="020B0604030504040204" pitchFamily="50" charset="-128"/>
                          <a:ea typeface="メイリオ" panose="020B0604030504040204" pitchFamily="50" charset="-128"/>
                        </a:rPr>
                        <a:t>〉</a:t>
                      </a: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月末締め</a:t>
                      </a:r>
                      <a:r>
                        <a:rPr kumimoji="1" lang="en-US" altLang="ja-JP" sz="1400" dirty="0">
                          <a:latin typeface="メイリオ" panose="020B0604030504040204" pitchFamily="50" charset="-128"/>
                          <a:ea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rPr>
                        <a:t>日払</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a:t>
                      </a: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回</a:t>
                      </a: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日締め</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日払</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日締め</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日払</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a:t>
                      </a: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回</a:t>
                      </a: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日締め月末払</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月末締め</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日払</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40521421"/>
                  </a:ext>
                </a:extLst>
              </a:tr>
              <a:tr h="484453">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振込手数料</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r>
                        <a:rPr kumimoji="1" lang="ja-JP" altLang="en-US" dirty="0">
                          <a:latin typeface="メイリオ" panose="020B0604030504040204" pitchFamily="50" charset="-128"/>
                          <a:ea typeface="メイリオ" panose="020B0604030504040204" pitchFamily="50" charset="-128"/>
                        </a:rPr>
                        <a:t>無料</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万円以上の</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まとめ入金で無料</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dirty="0">
                          <a:latin typeface="メイリオ" panose="020B0604030504040204" pitchFamily="50" charset="-128"/>
                          <a:ea typeface="メイリオ" panose="020B0604030504040204" pitchFamily="50" charset="-128"/>
                        </a:rPr>
                        <a:t>無料</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480626647"/>
                  </a:ext>
                </a:extLst>
              </a:tr>
              <a:tr h="691710">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商工会・県連の収益</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r>
                        <a:rPr kumimoji="1" lang="ja-JP" altLang="en-US" sz="1400" dirty="0">
                          <a:latin typeface="メイリオ" panose="020B0604030504040204" pitchFamily="50" charset="-128"/>
                          <a:ea typeface="メイリオ" panose="020B0604030504040204" pitchFamily="50" charset="-128"/>
                        </a:rPr>
                        <a:t>紹介手数料</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①</a:t>
                      </a:r>
                      <a:r>
                        <a:rPr kumimoji="1" lang="en-US" altLang="ja-JP" sz="1400" dirty="0">
                          <a:latin typeface="メイリオ" panose="020B0604030504040204" pitchFamily="50" charset="-128"/>
                          <a:ea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rPr>
                        <a:t>千円プラン</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申込回収</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パーク</a:t>
                      </a:r>
                      <a:r>
                        <a:rPr kumimoji="1" lang="en-US" altLang="ja-JP" sz="1050" dirty="0">
                          <a:latin typeface="メイリオ" panose="020B0604030504040204" pitchFamily="50" charset="-128"/>
                          <a:ea typeface="メイリオ" panose="020B0604030504040204" pitchFamily="50" charset="-128"/>
                        </a:rPr>
                        <a:t>24】</a:t>
                      </a:r>
                    </a:p>
                    <a:p>
                      <a:r>
                        <a:rPr kumimoji="1" lang="ja-JP" altLang="en-US" sz="1400" dirty="0">
                          <a:latin typeface="メイリオ" panose="020B0604030504040204" pitchFamily="50" charset="-128"/>
                          <a:ea typeface="メイリオ" panose="020B0604030504040204" pitchFamily="50" charset="-128"/>
                        </a:rPr>
                        <a:t>②</a:t>
                      </a:r>
                      <a:r>
                        <a:rPr kumimoji="1" lang="en-US" altLang="ja-JP" sz="1400" dirty="0">
                          <a:latin typeface="メイリオ" panose="020B0604030504040204" pitchFamily="50" charset="-128"/>
                          <a:ea typeface="メイリオ" panose="020B0604030504040204" pitchFamily="50" charset="-128"/>
                        </a:rPr>
                        <a:t>8</a:t>
                      </a:r>
                      <a:r>
                        <a:rPr kumimoji="1" lang="ja-JP" altLang="en-US" sz="1400" dirty="0">
                          <a:latin typeface="メイリオ" panose="020B0604030504040204" pitchFamily="50" charset="-128"/>
                          <a:ea typeface="メイリオ" panose="020B0604030504040204" pitchFamily="50" charset="-128"/>
                        </a:rPr>
                        <a:t>千円プラン</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申込回収</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商工会</a:t>
                      </a:r>
                      <a:r>
                        <a:rPr kumimoji="1" lang="en-US" altLang="ja-JP" sz="1050" dirty="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dirty="0">
                          <a:latin typeface="メイリオ" panose="020B0604030504040204" pitchFamily="50" charset="-128"/>
                          <a:ea typeface="メイリオ" panose="020B0604030504040204" pitchFamily="50" charset="-128"/>
                        </a:rPr>
                        <a:t>紹介手数料</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保険料充当</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en-US" altLang="ja-JP" dirty="0">
                          <a:latin typeface="メイリオ" panose="020B0604030504040204" pitchFamily="50" charset="-128"/>
                          <a:ea typeface="メイリオ" panose="020B0604030504040204" pitchFamily="50" charset="-128"/>
                        </a:rPr>
                        <a:t>-</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44909441"/>
                  </a:ext>
                </a:extLst>
              </a:tr>
              <a:tr h="877748">
                <a:tc>
                  <a:txBody>
                    <a:bodyPr/>
                    <a:lstStyle/>
                    <a:p>
                      <a:pPr algn="ctr">
                        <a:lnSpc>
                          <a:spcPct val="100000"/>
                        </a:lnSpc>
                      </a:pPr>
                      <a:r>
                        <a:rPr kumimoji="1" lang="ja-JP" altLang="en-US" b="1" dirty="0">
                          <a:latin typeface="Meiryo UI" panose="020B0604030504040204" pitchFamily="50" charset="-128"/>
                          <a:ea typeface="Meiryo UI" panose="020B0604030504040204" pitchFamily="50" charset="-128"/>
                        </a:rPr>
                        <a:t>特徴</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solidFill>
                  </a:tcPr>
                </a:tc>
                <a:tc>
                  <a:txBody>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a:t>
                      </a:r>
                      <a:r>
                        <a:rPr kumimoji="1" lang="ja-JP" altLang="en-US" sz="1600" u="sng" dirty="0">
                          <a:solidFill>
                            <a:srgbClr val="FF0000"/>
                          </a:solidFill>
                          <a:latin typeface="メイリオ" panose="020B0604030504040204" pitchFamily="50" charset="-128"/>
                          <a:ea typeface="メイリオ" panose="020B0604030504040204" pitchFamily="50" charset="-128"/>
                        </a:rPr>
                        <a:t>レンタカー等を活用した地域への集客支援</a:t>
                      </a:r>
                      <a:endParaRPr kumimoji="1" lang="en-US" altLang="ja-JP" sz="1600" u="sng"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・広報支援</a:t>
                      </a:r>
                      <a:endParaRPr kumimoji="1" lang="ja-JP" altLang="en-US" sz="1600" dirty="0">
                        <a:solidFill>
                          <a:srgbClr val="FF0000"/>
                        </a:solidFill>
                        <a:latin typeface="メイリオ" panose="020B0604030504040204" pitchFamily="50" charset="-128"/>
                        <a:ea typeface="メイリオ"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600" dirty="0">
                          <a:latin typeface="メイリオ" panose="020B0604030504040204" pitchFamily="50" charset="-128"/>
                          <a:ea typeface="メイリオ" panose="020B0604030504040204" pitchFamily="50" charset="-128"/>
                        </a:rPr>
                        <a:t>・</a:t>
                      </a:r>
                      <a:r>
                        <a:rPr kumimoji="1" lang="ja-JP" altLang="en-US" sz="1600" u="sng" dirty="0">
                          <a:solidFill>
                            <a:srgbClr val="FF0000"/>
                          </a:solidFill>
                          <a:latin typeface="メイリオ" panose="020B0604030504040204" pitchFamily="50" charset="-128"/>
                          <a:ea typeface="メイリオ" panose="020B0604030504040204" pitchFamily="50" charset="-128"/>
                        </a:rPr>
                        <a:t>事業継続保険付帯</a:t>
                      </a:r>
                      <a:endParaRPr kumimoji="1" lang="en-US" altLang="ja-JP" sz="1600" u="sng" dirty="0">
                        <a:solidFill>
                          <a:srgbClr val="FF0000"/>
                        </a:solidFill>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・ネット決済対応</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一部</a:t>
                      </a:r>
                      <a:r>
                        <a:rPr kumimoji="1" lang="en-US" altLang="ja-JP" sz="1600" dirty="0">
                          <a:latin typeface="メイリオ" panose="020B0604030504040204" pitchFamily="50" charset="-128"/>
                          <a:ea typeface="メイリオ" panose="020B0604030504040204" pitchFamily="50" charset="-128"/>
                        </a:rPr>
                        <a:t>)</a:t>
                      </a:r>
                    </a:p>
                    <a:p>
                      <a:r>
                        <a:rPr kumimoji="1" lang="ja-JP" altLang="en-US" sz="1600" dirty="0">
                          <a:latin typeface="メイリオ" panose="020B0604030504040204" pitchFamily="50" charset="-128"/>
                          <a:ea typeface="メイリオ" panose="020B0604030504040204" pitchFamily="50" charset="-128"/>
                        </a:rPr>
                        <a:t>・広報支援</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a:t>
                      </a:r>
                      <a:r>
                        <a:rPr kumimoji="1" lang="ja-JP" altLang="en-US" sz="1600" u="sng" dirty="0">
                          <a:solidFill>
                            <a:srgbClr val="FF0000"/>
                          </a:solidFill>
                          <a:latin typeface="メイリオ" panose="020B0604030504040204" pitchFamily="50" charset="-128"/>
                          <a:ea typeface="メイリオ" panose="020B0604030504040204" pitchFamily="50" charset="-128"/>
                        </a:rPr>
                        <a:t>商工会限定特典</a:t>
                      </a:r>
                      <a:endParaRPr kumimoji="1" lang="en-US" altLang="ja-JP" sz="16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・インバウンド対応</a:t>
                      </a:r>
                      <a:endParaRPr kumimoji="1" lang="en-US" altLang="ja-JP" sz="1600" b="0" u="sng" dirty="0">
                        <a:solidFill>
                          <a:srgbClr val="FF0000"/>
                        </a:solidFill>
                        <a:latin typeface="メイリオ" panose="020B0604030504040204" pitchFamily="50" charset="-128"/>
                        <a:ea typeface="メイリオ" panose="020B0604030504040204" pitchFamily="50" charset="-128"/>
                      </a:endParaRPr>
                    </a:p>
                    <a:p>
                      <a:r>
                        <a:rPr kumimoji="1" lang="ja-JP" altLang="en-US" sz="1600" b="0" dirty="0">
                          <a:solidFill>
                            <a:schemeClr val="tx1"/>
                          </a:solidFill>
                          <a:latin typeface="メイリオ" panose="020B0604030504040204" pitchFamily="50" charset="-128"/>
                          <a:ea typeface="メイリオ" panose="020B0604030504040204" pitchFamily="50" charset="-128"/>
                        </a:rPr>
                        <a:t>・広報支援</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684158477"/>
                  </a:ext>
                </a:extLst>
              </a:tr>
            </a:tbl>
          </a:graphicData>
        </a:graphic>
      </p:graphicFrame>
      <p:sp>
        <p:nvSpPr>
          <p:cNvPr id="4" name="スライド番号プレースホルダー 3">
            <a:extLst>
              <a:ext uri="{FF2B5EF4-FFF2-40B4-BE49-F238E27FC236}">
                <a16:creationId xmlns:a16="http://schemas.microsoft.com/office/drawing/2014/main" id="{765DBF0D-75D5-4D75-ADC4-F84B5F77EDFE}"/>
              </a:ext>
            </a:extLst>
          </p:cNvPr>
          <p:cNvSpPr>
            <a:spLocks noGrp="1"/>
          </p:cNvSpPr>
          <p:nvPr>
            <p:ph type="sldNum" sz="quarter" idx="4"/>
          </p:nvPr>
        </p:nvSpPr>
        <p:spPr/>
        <p:txBody>
          <a:bodyPr/>
          <a:lstStyle/>
          <a:p>
            <a:fld id="{3D99C560-DB20-4525-B410-9C739EB999E9}" type="slidenum">
              <a:rPr lang="ja-JP" altLang="en-US" smtClean="0"/>
              <a:pPr/>
              <a:t>1</a:t>
            </a:fld>
            <a:endParaRPr lang="ja-JP" altLang="en-US" dirty="0"/>
          </a:p>
        </p:txBody>
      </p:sp>
      <p:sp>
        <p:nvSpPr>
          <p:cNvPr id="6" name="タイトル 1">
            <a:extLst>
              <a:ext uri="{FF2B5EF4-FFF2-40B4-BE49-F238E27FC236}">
                <a16:creationId xmlns:a16="http://schemas.microsoft.com/office/drawing/2014/main" id="{79CF53F5-4E0B-44DD-9CC0-939B834F34C9}"/>
              </a:ext>
            </a:extLst>
          </p:cNvPr>
          <p:cNvSpPr>
            <a:spLocks noGrp="1"/>
          </p:cNvSpPr>
          <p:nvPr>
            <p:ph type="title"/>
          </p:nvPr>
        </p:nvSpPr>
        <p:spPr>
          <a:xfrm>
            <a:off x="212892" y="587576"/>
            <a:ext cx="8803212" cy="210656"/>
          </a:xfrm>
        </p:spPr>
        <p:txBody>
          <a:bodyPr/>
          <a:lstStyle/>
          <a:p>
            <a:r>
              <a:rPr kumimoji="1" lang="ja-JP" altLang="en-US" sz="1400" dirty="0">
                <a:latin typeface="Meiryo UI" panose="020B0604030504040204" pitchFamily="50" charset="-128"/>
                <a:ea typeface="Meiryo UI" panose="020B0604030504040204" pitchFamily="50" charset="-128"/>
              </a:rPr>
              <a:t>提携事業者のサービス概要比較表</a:t>
            </a:r>
            <a:r>
              <a:rPr lang="ja-JP" altLang="en-US" sz="1400" dirty="0">
                <a:latin typeface="Meiryo UI" panose="020B0604030504040204" pitchFamily="50" charset="-128"/>
                <a:ea typeface="Meiryo UI" panose="020B0604030504040204" pitchFamily="50" charset="-128"/>
              </a:rPr>
              <a:t>（</a:t>
            </a:r>
            <a:r>
              <a:rPr kumimoji="1" lang="ja-JP" altLang="en-US" sz="1400" u="sng" dirty="0">
                <a:solidFill>
                  <a:srgbClr val="FF0000"/>
                </a:solidFill>
                <a:latin typeface="Meiryo UI" panose="020B0604030504040204" pitchFamily="50" charset="-128"/>
                <a:ea typeface="Meiryo UI" panose="020B0604030504040204" pitchFamily="50" charset="-128"/>
              </a:rPr>
              <a:t>赤字</a:t>
            </a:r>
            <a:r>
              <a:rPr kumimoji="1" lang="ja-JP" altLang="en-US" sz="1400" dirty="0">
                <a:latin typeface="Meiryo UI" panose="020B0604030504040204" pitchFamily="50" charset="-128"/>
                <a:ea typeface="Meiryo UI" panose="020B0604030504040204" pitchFamily="50" charset="-128"/>
              </a:rPr>
              <a:t>部分が商工会員限定のメリット）</a:t>
            </a:r>
          </a:p>
        </p:txBody>
      </p:sp>
      <p:grpSp>
        <p:nvGrpSpPr>
          <p:cNvPr id="7" name="グループ化 6">
            <a:extLst>
              <a:ext uri="{FF2B5EF4-FFF2-40B4-BE49-F238E27FC236}">
                <a16:creationId xmlns:a16="http://schemas.microsoft.com/office/drawing/2014/main" id="{F3E0FF7C-B9E9-416C-AE3C-60547272EFB2}"/>
              </a:ext>
            </a:extLst>
          </p:cNvPr>
          <p:cNvGrpSpPr/>
          <p:nvPr/>
        </p:nvGrpSpPr>
        <p:grpSpPr>
          <a:xfrm>
            <a:off x="1627674" y="2830441"/>
            <a:ext cx="747198" cy="193780"/>
            <a:chOff x="4129612" y="3313651"/>
            <a:chExt cx="747198" cy="193780"/>
          </a:xfrm>
        </p:grpSpPr>
        <p:pic>
          <p:nvPicPr>
            <p:cNvPr id="8" name="Picture 16">
              <a:extLst>
                <a:ext uri="{FF2B5EF4-FFF2-40B4-BE49-F238E27FC236}">
                  <a16:creationId xmlns:a16="http://schemas.microsoft.com/office/drawing/2014/main" id="{0019161E-25DE-4837-BAA4-6488FFD10F8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129612" y="3332381"/>
              <a:ext cx="440710" cy="156320"/>
            </a:xfrm>
            <a:prstGeom prst="rect">
              <a:avLst/>
            </a:prstGeom>
          </p:spPr>
        </p:pic>
        <p:pic>
          <p:nvPicPr>
            <p:cNvPr id="9" name="Picture 17">
              <a:extLst>
                <a:ext uri="{FF2B5EF4-FFF2-40B4-BE49-F238E27FC236}">
                  <a16:creationId xmlns:a16="http://schemas.microsoft.com/office/drawing/2014/main" id="{FA9ACEFF-789A-4380-B306-1F520EFB3B4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607218" y="3313651"/>
              <a:ext cx="269592" cy="193780"/>
            </a:xfrm>
            <a:prstGeom prst="rect">
              <a:avLst/>
            </a:prstGeom>
          </p:spPr>
        </p:pic>
      </p:grpSp>
      <p:pic>
        <p:nvPicPr>
          <p:cNvPr id="10" name="図 9">
            <a:extLst>
              <a:ext uri="{FF2B5EF4-FFF2-40B4-BE49-F238E27FC236}">
                <a16:creationId xmlns:a16="http://schemas.microsoft.com/office/drawing/2014/main" id="{FF9BB393-BAEE-40DB-9259-964A8EFF301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627674" y="3106704"/>
            <a:ext cx="965670" cy="264721"/>
          </a:xfrm>
          <a:prstGeom prst="rect">
            <a:avLst/>
          </a:prstGeom>
        </p:spPr>
      </p:pic>
      <p:grpSp>
        <p:nvGrpSpPr>
          <p:cNvPr id="11" name="グループ化 10">
            <a:extLst>
              <a:ext uri="{FF2B5EF4-FFF2-40B4-BE49-F238E27FC236}">
                <a16:creationId xmlns:a16="http://schemas.microsoft.com/office/drawing/2014/main" id="{BE77CEF8-C80A-4532-BF1C-1F73B3339320}"/>
              </a:ext>
            </a:extLst>
          </p:cNvPr>
          <p:cNvGrpSpPr/>
          <p:nvPr/>
        </p:nvGrpSpPr>
        <p:grpSpPr>
          <a:xfrm>
            <a:off x="1575159" y="3429000"/>
            <a:ext cx="1079951" cy="236498"/>
            <a:chOff x="651810" y="3166091"/>
            <a:chExt cx="2366348" cy="423728"/>
          </a:xfrm>
        </p:grpSpPr>
        <p:pic>
          <p:nvPicPr>
            <p:cNvPr id="12" name="Picture 48">
              <a:extLst>
                <a:ext uri="{FF2B5EF4-FFF2-40B4-BE49-F238E27FC236}">
                  <a16:creationId xmlns:a16="http://schemas.microsoft.com/office/drawing/2014/main" id="{92F956B5-0867-470E-8F9D-FFD4BE09D4A7}"/>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51810" y="3166091"/>
              <a:ext cx="587749" cy="423728"/>
            </a:xfrm>
            <a:prstGeom prst="rect">
              <a:avLst/>
            </a:prstGeom>
          </p:spPr>
        </p:pic>
        <p:pic>
          <p:nvPicPr>
            <p:cNvPr id="13" name="Picture 52">
              <a:extLst>
                <a:ext uri="{FF2B5EF4-FFF2-40B4-BE49-F238E27FC236}">
                  <a16:creationId xmlns:a16="http://schemas.microsoft.com/office/drawing/2014/main" id="{5A427370-5470-4C35-99FF-19DE3F7E81D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276006" y="3213975"/>
              <a:ext cx="547820" cy="327959"/>
            </a:xfrm>
            <a:prstGeom prst="rect">
              <a:avLst/>
            </a:prstGeom>
          </p:spPr>
        </p:pic>
        <p:pic>
          <p:nvPicPr>
            <p:cNvPr id="14" name="Picture 64">
              <a:extLst>
                <a:ext uri="{FF2B5EF4-FFF2-40B4-BE49-F238E27FC236}">
                  <a16:creationId xmlns:a16="http://schemas.microsoft.com/office/drawing/2014/main" id="{EF0BF2E5-9142-4041-95BD-C394EF9D0707}"/>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2434272" y="3213975"/>
              <a:ext cx="583886" cy="367295"/>
            </a:xfrm>
            <a:prstGeom prst="rect">
              <a:avLst/>
            </a:prstGeom>
          </p:spPr>
        </p:pic>
        <p:pic>
          <p:nvPicPr>
            <p:cNvPr id="15" name="Picture 65">
              <a:extLst>
                <a:ext uri="{FF2B5EF4-FFF2-40B4-BE49-F238E27FC236}">
                  <a16:creationId xmlns:a16="http://schemas.microsoft.com/office/drawing/2014/main" id="{95648F46-24BC-45C2-BB13-C9F0CEFF53EB}"/>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877737" y="3213975"/>
              <a:ext cx="515555" cy="329618"/>
            </a:xfrm>
            <a:prstGeom prst="rect">
              <a:avLst/>
            </a:prstGeom>
          </p:spPr>
        </p:pic>
      </p:grpSp>
      <p:sp>
        <p:nvSpPr>
          <p:cNvPr id="27" name="正方形/長方形 26">
            <a:extLst>
              <a:ext uri="{FF2B5EF4-FFF2-40B4-BE49-F238E27FC236}">
                <a16:creationId xmlns:a16="http://schemas.microsoft.com/office/drawing/2014/main" id="{C48F5EA2-DBFF-44A1-A75E-82BB6A83F9A3}"/>
              </a:ext>
            </a:extLst>
          </p:cNvPr>
          <p:cNvSpPr/>
          <p:nvPr/>
        </p:nvSpPr>
        <p:spPr>
          <a:xfrm>
            <a:off x="212892" y="155976"/>
            <a:ext cx="8392896" cy="369332"/>
          </a:xfrm>
          <a:prstGeom prst="rect">
            <a:avLst/>
          </a:prstGeom>
        </p:spPr>
        <p:txBody>
          <a:bodyPr wrap="square">
            <a:spAutoFit/>
          </a:bodyPr>
          <a:lstStyle/>
          <a:p>
            <a:r>
              <a:rPr lang="ja-JP" altLang="en-US" b="1" dirty="0"/>
              <a:t>商工会員に特別のメリットを提供できるキャッシュレス決済事業者との提携</a:t>
            </a:r>
            <a:endParaRPr lang="ja-JP" altLang="en-US" dirty="0"/>
          </a:p>
        </p:txBody>
      </p:sp>
      <p:pic>
        <p:nvPicPr>
          <p:cNvPr id="17" name="Picture 16">
            <a:extLst>
              <a:ext uri="{FF2B5EF4-FFF2-40B4-BE49-F238E27FC236}">
                <a16:creationId xmlns:a16="http://schemas.microsoft.com/office/drawing/2014/main" id="{E0DFBDE5-6463-46BA-ABAD-3C966A39F8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635941" y="2659033"/>
            <a:ext cx="440710" cy="156320"/>
          </a:xfrm>
          <a:prstGeom prst="rect">
            <a:avLst/>
          </a:prstGeom>
        </p:spPr>
      </p:pic>
      <p:pic>
        <p:nvPicPr>
          <p:cNvPr id="18" name="Picture 17">
            <a:extLst>
              <a:ext uri="{FF2B5EF4-FFF2-40B4-BE49-F238E27FC236}">
                <a16:creationId xmlns:a16="http://schemas.microsoft.com/office/drawing/2014/main" id="{E09575EC-AF02-4BE7-A3E9-867D5046AAD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13547" y="2640303"/>
            <a:ext cx="269592" cy="193780"/>
          </a:xfrm>
          <a:prstGeom prst="rect">
            <a:avLst/>
          </a:prstGeom>
        </p:spPr>
      </p:pic>
      <p:pic>
        <p:nvPicPr>
          <p:cNvPr id="21" name="Picture 41">
            <a:extLst>
              <a:ext uri="{FF2B5EF4-FFF2-40B4-BE49-F238E27FC236}">
                <a16:creationId xmlns:a16="http://schemas.microsoft.com/office/drawing/2014/main" id="{FED9AF6E-6587-4A85-AAC0-07CEC1F34A3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076651" y="2894237"/>
            <a:ext cx="358330" cy="236498"/>
          </a:xfrm>
          <a:prstGeom prst="rect">
            <a:avLst/>
          </a:prstGeom>
        </p:spPr>
      </p:pic>
      <p:grpSp>
        <p:nvGrpSpPr>
          <p:cNvPr id="34" name="グループ化 33">
            <a:extLst>
              <a:ext uri="{FF2B5EF4-FFF2-40B4-BE49-F238E27FC236}">
                <a16:creationId xmlns:a16="http://schemas.microsoft.com/office/drawing/2014/main" id="{00B94BF8-DD7F-4915-931E-45A7D915CFC4}"/>
              </a:ext>
            </a:extLst>
          </p:cNvPr>
          <p:cNvGrpSpPr/>
          <p:nvPr/>
        </p:nvGrpSpPr>
        <p:grpSpPr>
          <a:xfrm>
            <a:off x="6591818" y="3224609"/>
            <a:ext cx="924508" cy="542523"/>
            <a:chOff x="6591818" y="3193561"/>
            <a:chExt cx="924508" cy="542523"/>
          </a:xfrm>
        </p:grpSpPr>
        <p:grpSp>
          <p:nvGrpSpPr>
            <p:cNvPr id="30" name="グループ化 29">
              <a:extLst>
                <a:ext uri="{FF2B5EF4-FFF2-40B4-BE49-F238E27FC236}">
                  <a16:creationId xmlns:a16="http://schemas.microsoft.com/office/drawing/2014/main" id="{E86CF210-F6FE-46B4-85BC-CAD1B38E3A7E}"/>
                </a:ext>
              </a:extLst>
            </p:cNvPr>
            <p:cNvGrpSpPr/>
            <p:nvPr/>
          </p:nvGrpSpPr>
          <p:grpSpPr>
            <a:xfrm>
              <a:off x="6591818" y="3239066"/>
              <a:ext cx="924508" cy="497018"/>
              <a:chOff x="6566917" y="3157699"/>
              <a:chExt cx="924508" cy="497018"/>
            </a:xfrm>
          </p:grpSpPr>
          <p:grpSp>
            <p:nvGrpSpPr>
              <p:cNvPr id="20" name="グループ化 19">
                <a:extLst>
                  <a:ext uri="{FF2B5EF4-FFF2-40B4-BE49-F238E27FC236}">
                    <a16:creationId xmlns:a16="http://schemas.microsoft.com/office/drawing/2014/main" id="{A04834A3-1C4F-4AC7-B931-D38C5CE6ED00}"/>
                  </a:ext>
                </a:extLst>
              </p:cNvPr>
              <p:cNvGrpSpPr/>
              <p:nvPr/>
            </p:nvGrpSpPr>
            <p:grpSpPr>
              <a:xfrm>
                <a:off x="6566917" y="3157699"/>
                <a:ext cx="593216" cy="434193"/>
                <a:chOff x="-18142" y="2764001"/>
                <a:chExt cx="1299833" cy="777933"/>
              </a:xfrm>
            </p:grpSpPr>
            <p:pic>
              <p:nvPicPr>
                <p:cNvPr id="23" name="Picture 48">
                  <a:extLst>
                    <a:ext uri="{FF2B5EF4-FFF2-40B4-BE49-F238E27FC236}">
                      <a16:creationId xmlns:a16="http://schemas.microsoft.com/office/drawing/2014/main" id="{B618CBCA-CD32-4B43-9C3F-5CA439D319BF}"/>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18142" y="3213975"/>
                  <a:ext cx="597202" cy="327959"/>
                </a:xfrm>
                <a:prstGeom prst="rect">
                  <a:avLst/>
                </a:prstGeom>
              </p:spPr>
            </p:pic>
            <p:pic>
              <p:nvPicPr>
                <p:cNvPr id="24" name="Picture 52">
                  <a:extLst>
                    <a:ext uri="{FF2B5EF4-FFF2-40B4-BE49-F238E27FC236}">
                      <a16:creationId xmlns:a16="http://schemas.microsoft.com/office/drawing/2014/main" id="{A6ACC0C8-7B0E-4323-94C1-E521D54A613A}"/>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690971" y="3213975"/>
                  <a:ext cx="590720" cy="327959"/>
                </a:xfrm>
                <a:prstGeom prst="rect">
                  <a:avLst/>
                </a:prstGeom>
              </p:spPr>
            </p:pic>
            <p:pic>
              <p:nvPicPr>
                <p:cNvPr id="25" name="Picture 64">
                  <a:extLst>
                    <a:ext uri="{FF2B5EF4-FFF2-40B4-BE49-F238E27FC236}">
                      <a16:creationId xmlns:a16="http://schemas.microsoft.com/office/drawing/2014/main" id="{8006BA10-C485-4198-8C3A-9BC365C77415}"/>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1483" y="2764001"/>
                  <a:ext cx="583886" cy="367296"/>
                </a:xfrm>
                <a:prstGeom prst="rect">
                  <a:avLst/>
                </a:prstGeom>
              </p:spPr>
            </p:pic>
            <p:pic>
              <p:nvPicPr>
                <p:cNvPr id="26" name="Picture 65">
                  <a:extLst>
                    <a:ext uri="{FF2B5EF4-FFF2-40B4-BE49-F238E27FC236}">
                      <a16:creationId xmlns:a16="http://schemas.microsoft.com/office/drawing/2014/main" id="{3152A9EC-7030-4DEB-839E-A25EF10782FE}"/>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680589" y="2782839"/>
                  <a:ext cx="583886" cy="329618"/>
                </a:xfrm>
                <a:prstGeom prst="rect">
                  <a:avLst/>
                </a:prstGeom>
              </p:spPr>
            </p:pic>
          </p:grpSp>
          <p:pic>
            <p:nvPicPr>
              <p:cNvPr id="22" name="Picture 98">
                <a:extLst>
                  <a:ext uri="{FF2B5EF4-FFF2-40B4-BE49-F238E27FC236}">
                    <a16:creationId xmlns:a16="http://schemas.microsoft.com/office/drawing/2014/main" id="{90101C15-4F11-4E44-967A-AFC0048CEC9D}"/>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7260024" y="3381865"/>
                <a:ext cx="231401" cy="272852"/>
              </a:xfrm>
              <a:prstGeom prst="rect">
                <a:avLst/>
              </a:prstGeom>
            </p:spPr>
          </p:pic>
        </p:grpSp>
        <p:pic>
          <p:nvPicPr>
            <p:cNvPr id="33" name="図 32">
              <a:extLst>
                <a:ext uri="{FF2B5EF4-FFF2-40B4-BE49-F238E27FC236}">
                  <a16:creationId xmlns:a16="http://schemas.microsoft.com/office/drawing/2014/main" id="{0D57C840-2428-46DB-A53D-C31155F93608}"/>
                </a:ext>
              </a:extLst>
            </p:cNvPr>
            <p:cNvPicPr>
              <a:picLocks noChangeAspect="1"/>
            </p:cNvPicPr>
            <p:nvPr/>
          </p:nvPicPr>
          <p:blipFill rotWithShape="1">
            <a:blip r:embed="rId14" cstate="screen">
              <a:extLst>
                <a:ext uri="{28A0092B-C50C-407E-A947-70E740481C1C}">
                  <a14:useLocalDpi xmlns:a14="http://schemas.microsoft.com/office/drawing/2010/main"/>
                </a:ext>
              </a:extLst>
            </a:blip>
            <a:srcRect l="31739" t="16310" r="31902" b="16907"/>
            <a:stretch/>
          </p:blipFill>
          <p:spPr>
            <a:xfrm>
              <a:off x="7268958" y="3193561"/>
              <a:ext cx="247368" cy="248477"/>
            </a:xfrm>
            <a:prstGeom prst="rect">
              <a:avLst/>
            </a:prstGeom>
          </p:spPr>
        </p:pic>
      </p:grpSp>
      <p:pic>
        <p:nvPicPr>
          <p:cNvPr id="3" name="図 2">
            <a:extLst>
              <a:ext uri="{FF2B5EF4-FFF2-40B4-BE49-F238E27FC236}">
                <a16:creationId xmlns:a16="http://schemas.microsoft.com/office/drawing/2014/main" id="{FABDAE29-DC2B-495F-9187-0EC4D513DF4D}"/>
              </a:ext>
            </a:extLst>
          </p:cNvPr>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a:off x="6670377" y="2892409"/>
            <a:ext cx="355152" cy="236499"/>
          </a:xfrm>
          <a:prstGeom prst="rect">
            <a:avLst/>
          </a:prstGeom>
        </p:spPr>
      </p:pic>
    </p:spTree>
    <p:extLst>
      <p:ext uri="{BB962C8B-B14F-4D97-AF65-F5344CB8AC3E}">
        <p14:creationId xmlns:p14="http://schemas.microsoft.com/office/powerpoint/2010/main" val="38200739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1822</TotalTime>
  <Words>240</Words>
  <Application>Microsoft Office PowerPoint</Application>
  <PresentationFormat>画面に合わせる (4:3)</PresentationFormat>
  <Paragraphs>64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提携事業者のサービス概要比較表（赤字部分が商工会員限定のメリット）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吉井 裕之</dc:creator>
  <cp:lastModifiedBy>川竹.盛弘</cp:lastModifiedBy>
  <cp:revision>14</cp:revision>
  <cp:lastPrinted>2019-07-23T08:17:21Z</cp:lastPrinted>
  <dcterms:created xsi:type="dcterms:W3CDTF">2018-05-21T10:28:15Z</dcterms:created>
  <dcterms:modified xsi:type="dcterms:W3CDTF">2019-07-25T08:26:52Z</dcterms:modified>
</cp:coreProperties>
</file>