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内 綾子(oouchi-ayako01)" initials="大内" lastIdx="1" clrIdx="0">
    <p:extLst>
      <p:ext uri="{19B8F6BF-5375-455C-9EA6-DF929625EA0E}">
        <p15:presenceInfo xmlns:p15="http://schemas.microsoft.com/office/powerpoint/2012/main" userId="S-1-5-21-4175116151-3849908774-3845857867-3740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8"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6B4CA3D-2578-4B09-8B82-F33DDE542BC2}" type="datetimeFigureOut">
              <a:rPr kumimoji="1" lang="ja-JP" altLang="en-US" smtClean="0"/>
              <a:t>2019/1/28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BB607174-A63C-4091-9EDB-DF075472CFEA}" type="slidenum">
              <a:rPr kumimoji="1" lang="ja-JP" altLang="en-US" smtClean="0"/>
              <a:t>‹#›</a:t>
            </a:fld>
            <a:endParaRPr kumimoji="1" lang="ja-JP" altLang="en-US"/>
          </a:p>
        </p:txBody>
      </p:sp>
    </p:spTree>
    <p:extLst>
      <p:ext uri="{BB962C8B-B14F-4D97-AF65-F5344CB8AC3E}">
        <p14:creationId xmlns:p14="http://schemas.microsoft.com/office/powerpoint/2010/main" val="130463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9"/>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a:xfrm>
            <a:off x="7664450" y="6464300"/>
            <a:ext cx="2311400" cy="476250"/>
          </a:xfrm>
        </p:spPr>
        <p:txBody>
          <a:bodyPr/>
          <a:lstStyle>
            <a:lvl1pPr>
              <a:defRPr/>
            </a:lvl1pPr>
          </a:lstStyle>
          <a:p>
            <a:pPr>
              <a:defRPr/>
            </a:pPr>
            <a:fld id="{FFE46AA3-F9D0-47A3-8248-0C9E3605ED8C}"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8857404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テキスト プレースホルダ 2"/>
          <p:cNvSpPr>
            <a:spLocks noGrp="1"/>
          </p:cNvSpPr>
          <p:nvPr>
            <p:ph type="body" idx="1"/>
          </p:nvPr>
        </p:nvSpPr>
        <p:spPr bwMode="auto">
          <a:xfrm>
            <a:off x="495300" y="1600202"/>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1" y="6356352"/>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1" y="6356352"/>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ＭＳ Ｐゴシック" charset="-128"/>
              </a:defRPr>
            </a:lvl1pPr>
          </a:lstStyle>
          <a:p>
            <a:pPr fontAlgn="base">
              <a:spcBef>
                <a:spcPct val="0"/>
              </a:spcBef>
              <a:spcAft>
                <a:spcPct val="0"/>
              </a:spcAft>
              <a:defRPr/>
            </a:pPr>
            <a:fld id="{17C4E106-E4D4-4543-B6B1-4D754DB78274}" type="slidenum">
              <a:rPr lang="ja-JP" altLang="en-US">
                <a:solidFill>
                  <a:prstClr val="black">
                    <a:tint val="75000"/>
                  </a:prstClr>
                </a:solidFill>
              </a:rPr>
              <a:pPr fontAlgn="base">
                <a:spcBef>
                  <a:spcPct val="0"/>
                </a:spcBef>
                <a:spcAft>
                  <a:spcPct val="0"/>
                </a:spcAft>
                <a:defRPr/>
              </a:pPr>
              <a:t>‹#›</a:t>
            </a:fld>
            <a:endParaRPr lang="ja-JP" altLang="en-US">
              <a:solidFill>
                <a:prstClr val="black">
                  <a:tint val="75000"/>
                </a:prstClr>
              </a:solidFill>
            </a:endParaRPr>
          </a:p>
        </p:txBody>
      </p:sp>
    </p:spTree>
    <p:extLst>
      <p:ext uri="{BB962C8B-B14F-4D97-AF65-F5344CB8AC3E}">
        <p14:creationId xmlns:p14="http://schemas.microsoft.com/office/powerpoint/2010/main" val="375418749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4230" y="61174"/>
            <a:ext cx="9228556" cy="415498"/>
          </a:xfrm>
          <a:prstGeom prst="rect">
            <a:avLst/>
          </a:prstGeom>
          <a:noFill/>
          <a:ln w="9525">
            <a:noFill/>
            <a:miter lim="800000"/>
            <a:headEnd/>
            <a:tailEnd/>
          </a:ln>
        </p:spPr>
        <p:txBody>
          <a:bodyPr wrap="square" tIns="0">
            <a:spAutoFit/>
          </a:bodyPr>
          <a:lstStyle/>
          <a:p>
            <a:pPr algn="ctr" fontAlgn="base">
              <a:spcBef>
                <a:spcPct val="50000"/>
              </a:spcBef>
              <a:spcAft>
                <a:spcPct val="0"/>
              </a:spcAft>
            </a:pPr>
            <a:r>
              <a:rPr lang="ja-JP" altLang="en-US" sz="2400" b="1" dirty="0">
                <a:solidFill>
                  <a:prstClr val="black"/>
                </a:solidFill>
                <a:latin typeface="Arial" pitchFamily="34" charset="0"/>
              </a:rPr>
              <a:t>　   </a:t>
            </a:r>
            <a:r>
              <a:rPr lang="ja-JP" altLang="en-US"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2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両立支援等助成金</a:t>
            </a:r>
            <a:endPar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96130" y="44624"/>
            <a:ext cx="2006852" cy="261610"/>
          </a:xfrm>
          <a:prstGeom prst="rect">
            <a:avLst/>
          </a:prstGeom>
          <a:noFill/>
        </p:spPr>
        <p:txBody>
          <a:bodyPr wrap="square" rtlCol="0">
            <a:spAutoFit/>
          </a:bodyPr>
          <a:lstStyle/>
          <a:p>
            <a:pPr fontAlgn="base">
              <a:spcBef>
                <a:spcPct val="0"/>
              </a:spcBef>
              <a:spcAft>
                <a:spcPct val="0"/>
              </a:spcAft>
            </a:pPr>
            <a:r>
              <a:rPr lang="ja-JP" altLang="en-US" sz="1100" dirty="0">
                <a:solidFill>
                  <a:prstClr val="black"/>
                </a:solidFill>
                <a:latin typeface="ＭＳ ゴシック" panose="020B0609070205080204" pitchFamily="49" charset="-128"/>
                <a:ea typeface="ＭＳ ゴシック" panose="020B0609070205080204" pitchFamily="49" charset="-128"/>
              </a:rPr>
              <a:t>支給機関：都道府県労働局</a:t>
            </a:r>
          </a:p>
        </p:txBody>
      </p:sp>
      <p:sp>
        <p:nvSpPr>
          <p:cNvPr id="48" name="角丸四角形 47"/>
          <p:cNvSpPr/>
          <p:nvPr/>
        </p:nvSpPr>
        <p:spPr bwMode="auto">
          <a:xfrm>
            <a:off x="70506" y="6093296"/>
            <a:ext cx="4894195" cy="288032"/>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所内保育施設</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コース</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0" name="表 59"/>
          <p:cNvGraphicFramePr>
            <a:graphicFrameLocks noGrp="1"/>
          </p:cNvGraphicFramePr>
          <p:nvPr>
            <p:extLst>
              <p:ext uri="{D42A27DB-BD31-4B8C-83A1-F6EECF244321}">
                <p14:modId xmlns:p14="http://schemas.microsoft.com/office/powerpoint/2010/main" val="2600981537"/>
              </p:ext>
            </p:extLst>
          </p:nvPr>
        </p:nvGraphicFramePr>
        <p:xfrm>
          <a:off x="5313040" y="1340768"/>
          <a:ext cx="4404896" cy="1365638"/>
        </p:xfrm>
        <a:graphic>
          <a:graphicData uri="http://schemas.openxmlformats.org/drawingml/2006/table">
            <a:tbl>
              <a:tblPr>
                <a:effectLst>
                  <a:outerShdw blurRad="50800" dist="50800" dir="5400000" sx="7000" sy="7000" algn="ctr" rotWithShape="0">
                    <a:srgbClr val="000000">
                      <a:alpha val="43137"/>
                    </a:srgbClr>
                  </a:outerShdw>
                </a:effectLst>
              </a:tblPr>
              <a:tblGrid>
                <a:gridCol w="1036205">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712507">
                  <a:extLst>
                    <a:ext uri="{9D8B030D-6E8A-4147-A177-3AD203B41FA5}">
                      <a16:colId xmlns:a16="http://schemas.microsoft.com/office/drawing/2014/main" val="20002"/>
                    </a:ext>
                  </a:extLst>
                </a:gridCol>
              </a:tblGrid>
              <a:tr h="178585">
                <a:tc>
                  <a:txBody>
                    <a:bodyPr/>
                    <a:lstStyle/>
                    <a:p>
                      <a:pPr algn="l" rtl="0" fontAlgn="ctr">
                        <a:lnSpc>
                          <a:spcPts val="1000"/>
                        </a:lnSpc>
                      </a:pPr>
                      <a:endParaRPr lang="en-US" altLang="ja-JP" sz="900" b="0" i="0" u="none" strike="noStrike" dirty="0" smtClean="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rPr>
                        <a:t>中小企業</a:t>
                      </a: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j-ea"/>
                          <a:ea typeface="+mj-ea"/>
                        </a:rPr>
                        <a:t>中小企業以外</a:t>
                      </a:r>
                      <a:endParaRPr kumimoji="1" lang="en-US" altLang="ja-JP" sz="900" b="0" i="0" u="none" strike="noStrike" cap="none" normalizeH="0" baseline="0" dirty="0" smtClean="0">
                        <a:ln>
                          <a:noFill/>
                        </a:ln>
                        <a:solidFill>
                          <a:schemeClr val="tx1"/>
                        </a:solidFill>
                        <a:effectLst/>
                        <a:latin typeface="+mj-ea"/>
                        <a:ea typeface="+mj-ea"/>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5056">
                <a:tc>
                  <a:txBody>
                    <a:bodyPr/>
                    <a:lstStyle/>
                    <a:p>
                      <a:pPr algn="l" rtl="0" fontAlgn="ctr">
                        <a:lnSpc>
                          <a:spcPts val="1000"/>
                        </a:lnSpc>
                      </a:pPr>
                      <a:r>
                        <a:rPr lang="ja-JP" altLang="en-US" sz="900" b="0" i="0" u="none" strike="noStrike" dirty="0" smtClean="0">
                          <a:solidFill>
                            <a:schemeClr val="tx1"/>
                          </a:solidFill>
                          <a:effectLst/>
                          <a:latin typeface="ＭＳ Ｐゴシック"/>
                        </a:rPr>
                        <a:t>①</a:t>
                      </a:r>
                      <a:r>
                        <a:rPr lang="en-US" altLang="ja-JP" sz="900" b="0" i="0" u="none" strike="noStrike" dirty="0" smtClean="0">
                          <a:solidFill>
                            <a:schemeClr val="tx1"/>
                          </a:solidFill>
                          <a:effectLst/>
                          <a:latin typeface="ＭＳ Ｐゴシック"/>
                        </a:rPr>
                        <a:t>1</a:t>
                      </a:r>
                      <a:r>
                        <a:rPr lang="ja-JP" altLang="en-US" sz="900" b="0" i="0" u="none" strike="noStrike" dirty="0" smtClean="0">
                          <a:solidFill>
                            <a:schemeClr val="tx1"/>
                          </a:solidFill>
                          <a:effectLst/>
                          <a:latin typeface="ＭＳ Ｐゴシック"/>
                        </a:rPr>
                        <a:t>人目の育休取得</a:t>
                      </a:r>
                      <a:endParaRPr lang="en-US" altLang="ja-JP" sz="900" b="0" i="0" u="none" strike="noStrike" dirty="0" smtClean="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defRPr/>
                      </a:pPr>
                      <a:r>
                        <a:rPr kumimoji="1" lang="en-US" altLang="ja-JP" sz="900" b="0" i="0" u="none" strike="noStrike" kern="1200" cap="none" normalizeH="0" baseline="0" dirty="0" smtClean="0">
                          <a:ln>
                            <a:noFill/>
                          </a:ln>
                          <a:solidFill>
                            <a:schemeClr val="tx1"/>
                          </a:solidFill>
                          <a:effectLst/>
                          <a:latin typeface="+mj-ea"/>
                          <a:ea typeface="+mn-ea"/>
                          <a:cs typeface="+mn-cs"/>
                        </a:rPr>
                        <a:t>57</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&lt;72</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28.5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&lt;36</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en-US" altLang="ja-JP" sz="900" b="0" i="0" u="none" strike="noStrike" cap="none" normalizeH="0" baseline="0" dirty="0" smtClean="0">
                        <a:ln>
                          <a:noFill/>
                        </a:ln>
                        <a:solidFill>
                          <a:schemeClr val="tx1"/>
                        </a:solidFill>
                        <a:effectLst/>
                        <a:latin typeface="+mj-ea"/>
                        <a:ea typeface="+mj-ea"/>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442087">
                <a:tc>
                  <a:txBody>
                    <a:bodyPr/>
                    <a:lstStyle/>
                    <a:p>
                      <a:pPr algn="l" rtl="0" fontAlgn="ctr">
                        <a:lnSpc>
                          <a:spcPts val="1000"/>
                        </a:lnSpc>
                      </a:pPr>
                      <a:r>
                        <a:rPr lang="ja-JP" altLang="en-US" sz="900" b="0" i="0" u="none" strike="noStrike" dirty="0" smtClean="0">
                          <a:solidFill>
                            <a:schemeClr val="tx1"/>
                          </a:solidFill>
                          <a:effectLst/>
                          <a:latin typeface="ＭＳ Ｐゴシック"/>
                        </a:rPr>
                        <a:t>②</a:t>
                      </a:r>
                      <a:r>
                        <a:rPr lang="en-US" altLang="ja-JP" sz="900" b="0" i="0" u="none" strike="noStrike" dirty="0" smtClean="0">
                          <a:solidFill>
                            <a:schemeClr val="tx1"/>
                          </a:solidFill>
                          <a:effectLst/>
                          <a:latin typeface="ＭＳ Ｐゴシック"/>
                        </a:rPr>
                        <a:t>2</a:t>
                      </a:r>
                      <a:r>
                        <a:rPr lang="ja-JP" altLang="en-US" sz="900" b="0" i="0" u="none" strike="noStrike" dirty="0" smtClean="0">
                          <a:solidFill>
                            <a:schemeClr val="tx1"/>
                          </a:solidFill>
                          <a:effectLst/>
                          <a:latin typeface="ＭＳ Ｐゴシック"/>
                        </a:rPr>
                        <a:t>人目以降の育休取得</a:t>
                      </a:r>
                      <a:endParaRPr lang="en-US" altLang="ja-JP" sz="900" b="0" i="0" u="none" strike="noStrike" dirty="0" smtClean="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5</a:t>
                      </a:r>
                      <a:r>
                        <a:rPr kumimoji="1" lang="ja-JP" altLang="en-US" sz="900" b="0" i="0" u="none" strike="noStrike" kern="1200" cap="none" normalizeH="0" baseline="0" dirty="0" smtClean="0">
                          <a:ln>
                            <a:noFill/>
                          </a:ln>
                          <a:solidFill>
                            <a:schemeClr val="tx1"/>
                          </a:solidFill>
                          <a:effectLst/>
                          <a:latin typeface="+mj-ea"/>
                          <a:ea typeface="+mn-ea"/>
                          <a:cs typeface="+mn-cs"/>
                        </a:rPr>
                        <a:t>日以上 </a:t>
                      </a:r>
                      <a:r>
                        <a:rPr kumimoji="1" lang="en-US" altLang="ja-JP" sz="900" b="0" i="0" u="none" strike="noStrike" kern="1200" cap="none" normalizeH="0" baseline="0" dirty="0" smtClean="0">
                          <a:ln>
                            <a:noFill/>
                          </a:ln>
                          <a:solidFill>
                            <a:schemeClr val="tx1"/>
                          </a:solidFill>
                          <a:effectLst/>
                          <a:latin typeface="+mj-ea"/>
                          <a:ea typeface="+mn-ea"/>
                          <a:cs typeface="+mn-cs"/>
                        </a:rPr>
                        <a:t>14.25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&lt;18</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14</a:t>
                      </a:r>
                      <a:r>
                        <a:rPr kumimoji="1" lang="ja-JP" altLang="en-US" sz="900" b="0" i="0" u="none" strike="noStrike" kern="1200" cap="none" normalizeH="0" baseline="0" dirty="0" smtClean="0">
                          <a:ln>
                            <a:noFill/>
                          </a:ln>
                          <a:solidFill>
                            <a:schemeClr val="tx1"/>
                          </a:solidFill>
                          <a:effectLst/>
                          <a:latin typeface="+mj-ea"/>
                          <a:ea typeface="+mn-ea"/>
                          <a:cs typeface="+mn-cs"/>
                        </a:rPr>
                        <a:t>日以上 </a:t>
                      </a:r>
                      <a:r>
                        <a:rPr kumimoji="1" lang="en-US" altLang="ja-JP" sz="900" b="0" i="0" u="none" strike="noStrike" kern="1200" cap="none" normalizeH="0" baseline="0" dirty="0" smtClean="0">
                          <a:ln>
                            <a:noFill/>
                          </a:ln>
                          <a:solidFill>
                            <a:schemeClr val="tx1"/>
                          </a:solidFill>
                          <a:effectLst/>
                          <a:latin typeface="+mj-ea"/>
                          <a:ea typeface="+mn-ea"/>
                          <a:cs typeface="+mn-cs"/>
                        </a:rPr>
                        <a:t>23.75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&lt;30</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1</a:t>
                      </a:r>
                      <a:r>
                        <a:rPr kumimoji="1" lang="ja-JP" altLang="en-US" sz="900" b="0" i="0" u="none" strike="noStrike" kern="1200" cap="none" normalizeH="0" baseline="0" dirty="0" smtClean="0">
                          <a:ln>
                            <a:noFill/>
                          </a:ln>
                          <a:solidFill>
                            <a:schemeClr val="tx1"/>
                          </a:solidFill>
                          <a:effectLst/>
                          <a:latin typeface="+mj-ea"/>
                          <a:ea typeface="+mn-ea"/>
                          <a:cs typeface="+mn-cs"/>
                        </a:rPr>
                        <a:t>ヶ月以上 </a:t>
                      </a:r>
                      <a:r>
                        <a:rPr kumimoji="1" lang="en-US" altLang="ja-JP" sz="900" b="0" i="0" u="none" strike="noStrike" kern="1200" cap="none" normalizeH="0" baseline="0" dirty="0" smtClean="0">
                          <a:ln>
                            <a:noFill/>
                          </a:ln>
                          <a:solidFill>
                            <a:schemeClr val="tx1"/>
                          </a:solidFill>
                          <a:effectLst/>
                          <a:latin typeface="+mj-ea"/>
                          <a:ea typeface="+mn-ea"/>
                          <a:cs typeface="+mn-cs"/>
                        </a:rPr>
                        <a:t>33.25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&lt;42</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j-ea"/>
                          <a:ea typeface="+mj-ea"/>
                        </a:rPr>
                        <a:t>14</a:t>
                      </a:r>
                      <a:r>
                        <a:rPr kumimoji="1" lang="ja-JP" altLang="en-US" sz="900" b="0" i="0" u="none" strike="noStrike" cap="none" normalizeH="0" baseline="0" dirty="0" smtClean="0">
                          <a:ln>
                            <a:noFill/>
                          </a:ln>
                          <a:solidFill>
                            <a:schemeClr val="tx1"/>
                          </a:solidFill>
                          <a:effectLst/>
                          <a:latin typeface="+mj-ea"/>
                          <a:ea typeface="+mj-ea"/>
                        </a:rPr>
                        <a:t>日以上 </a:t>
                      </a:r>
                      <a:r>
                        <a:rPr kumimoji="1" lang="en-US" altLang="ja-JP" sz="900" b="0" i="0" u="none" strike="noStrike" cap="none" normalizeH="0" baseline="0" dirty="0" smtClean="0">
                          <a:ln>
                            <a:noFill/>
                          </a:ln>
                          <a:solidFill>
                            <a:schemeClr val="tx1"/>
                          </a:solidFill>
                          <a:effectLst/>
                          <a:latin typeface="+mj-ea"/>
                          <a:ea typeface="+mj-ea"/>
                        </a:rPr>
                        <a:t>14.25</a:t>
                      </a:r>
                      <a:r>
                        <a:rPr kumimoji="1" lang="ja-JP" altLang="en-US" sz="900" b="0" i="0" u="none" strike="noStrike" cap="none" normalizeH="0" baseline="0" dirty="0" smtClean="0">
                          <a:ln>
                            <a:noFill/>
                          </a:ln>
                          <a:solidFill>
                            <a:schemeClr val="tx1"/>
                          </a:solidFill>
                          <a:effectLst/>
                          <a:latin typeface="+mj-ea"/>
                          <a:ea typeface="+mj-ea"/>
                        </a:rPr>
                        <a:t>万円</a:t>
                      </a:r>
                      <a:r>
                        <a:rPr kumimoji="1" lang="en-US" altLang="ja-JP" sz="900" b="0" i="0" u="none" strike="noStrike" cap="none" normalizeH="0" baseline="0" dirty="0" smtClean="0">
                          <a:ln>
                            <a:noFill/>
                          </a:ln>
                          <a:solidFill>
                            <a:schemeClr val="tx1"/>
                          </a:solidFill>
                          <a:effectLst/>
                          <a:latin typeface="+mj-ea"/>
                          <a:ea typeface="+mj-ea"/>
                        </a:rPr>
                        <a:t>&lt;18</a:t>
                      </a:r>
                      <a:r>
                        <a:rPr kumimoji="1" lang="ja-JP" altLang="en-US" sz="900" b="0" i="0" u="none" strike="noStrike" cap="none" normalizeH="0" baseline="0" dirty="0" smtClean="0">
                          <a:ln>
                            <a:noFill/>
                          </a:ln>
                          <a:solidFill>
                            <a:schemeClr val="tx1"/>
                          </a:solidFill>
                          <a:effectLst/>
                          <a:latin typeface="+mj-ea"/>
                          <a:ea typeface="+mj-ea"/>
                        </a:rPr>
                        <a:t>万円</a:t>
                      </a:r>
                      <a:r>
                        <a:rPr kumimoji="1" lang="en-US" altLang="ja-JP" sz="900" b="0" i="0" u="none" strike="noStrike" cap="none" normalizeH="0" baseline="0" dirty="0" smtClean="0">
                          <a:ln>
                            <a:noFill/>
                          </a:ln>
                          <a:solidFill>
                            <a:schemeClr val="tx1"/>
                          </a:solidFill>
                          <a:effectLst/>
                          <a:latin typeface="+mj-ea"/>
                          <a:ea typeface="+mj-ea"/>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1</a:t>
                      </a:r>
                      <a:r>
                        <a:rPr kumimoji="1" lang="ja-JP" altLang="en-US" sz="900" b="0" i="0" u="none" strike="noStrike" kern="1200" cap="none" normalizeH="0" baseline="0" dirty="0" smtClean="0">
                          <a:ln>
                            <a:noFill/>
                          </a:ln>
                          <a:solidFill>
                            <a:schemeClr val="tx1"/>
                          </a:solidFill>
                          <a:effectLst/>
                          <a:latin typeface="+mj-ea"/>
                          <a:ea typeface="+mn-ea"/>
                          <a:cs typeface="+mn-cs"/>
                        </a:rPr>
                        <a:t>ヶ月以上 </a:t>
                      </a:r>
                      <a:r>
                        <a:rPr kumimoji="1" lang="en-US" altLang="ja-JP" sz="900" b="0" i="0" u="none" strike="noStrike" kern="1200" cap="none" normalizeH="0" baseline="0" dirty="0" smtClean="0">
                          <a:ln>
                            <a:noFill/>
                          </a:ln>
                          <a:solidFill>
                            <a:schemeClr val="tx1"/>
                          </a:solidFill>
                          <a:effectLst/>
                          <a:latin typeface="+mj-ea"/>
                          <a:ea typeface="+mn-ea"/>
                          <a:cs typeface="+mn-cs"/>
                        </a:rPr>
                        <a:t>23.75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&lt;30</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2</a:t>
                      </a:r>
                      <a:r>
                        <a:rPr kumimoji="1" lang="ja-JP" altLang="en-US" sz="900" b="0" i="0" u="none" strike="noStrike" kern="1200" cap="none" normalizeH="0" baseline="0" dirty="0" smtClean="0">
                          <a:ln>
                            <a:noFill/>
                          </a:ln>
                          <a:solidFill>
                            <a:schemeClr val="tx1"/>
                          </a:solidFill>
                          <a:effectLst/>
                          <a:latin typeface="+mj-ea"/>
                          <a:ea typeface="+mn-ea"/>
                          <a:cs typeface="+mn-cs"/>
                        </a:rPr>
                        <a:t>ヶ月以上 </a:t>
                      </a:r>
                      <a:r>
                        <a:rPr kumimoji="1" lang="en-US" altLang="ja-JP" sz="900" b="0" i="0" u="none" strike="noStrike" kern="1200" cap="none" normalizeH="0" baseline="0" dirty="0" smtClean="0">
                          <a:ln>
                            <a:noFill/>
                          </a:ln>
                          <a:solidFill>
                            <a:schemeClr val="tx1"/>
                          </a:solidFill>
                          <a:effectLst/>
                          <a:latin typeface="+mj-ea"/>
                          <a:ea typeface="+mn-ea"/>
                          <a:cs typeface="+mn-cs"/>
                        </a:rPr>
                        <a:t>33.25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&lt;42</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330234">
                <a:tc>
                  <a:txBody>
                    <a:bodyPr/>
                    <a:lstStyle/>
                    <a:p>
                      <a:pPr algn="l" rtl="0" fontAlgn="ctr">
                        <a:lnSpc>
                          <a:spcPts val="1000"/>
                        </a:lnSpc>
                      </a:pPr>
                      <a:r>
                        <a:rPr lang="ja-JP" altLang="en-US" sz="900" b="0" i="0" u="none" strike="noStrike" dirty="0" smtClean="0">
                          <a:solidFill>
                            <a:schemeClr val="tx1"/>
                          </a:solidFill>
                          <a:effectLst/>
                          <a:latin typeface="ＭＳ Ｐゴシック"/>
                        </a:rPr>
                        <a:t>③育児目的休暇の導入・利用</a:t>
                      </a:r>
                      <a:endParaRPr lang="en-US" altLang="ja-JP" sz="900" b="0" i="0" u="none" strike="noStrike" dirty="0" smtClean="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28.5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&lt;36</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14.25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&lt;18</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bl>
          </a:graphicData>
        </a:graphic>
      </p:graphicFrame>
      <p:sp>
        <p:nvSpPr>
          <p:cNvPr id="33" name="Text Box 46"/>
          <p:cNvSpPr txBox="1">
            <a:spLocks noChangeArrowheads="1"/>
          </p:cNvSpPr>
          <p:nvPr/>
        </p:nvSpPr>
        <p:spPr bwMode="auto">
          <a:xfrm>
            <a:off x="-15551" y="5003884"/>
            <a:ext cx="2142894" cy="369332"/>
          </a:xfrm>
          <a:prstGeom prst="rect">
            <a:avLst/>
          </a:prstGeom>
          <a:noFill/>
          <a:ln w="9525">
            <a:noFill/>
            <a:miter lim="800000"/>
            <a:headEnd/>
            <a:tailEnd/>
          </a:ln>
        </p:spPr>
        <p:txBody>
          <a:bodyPr wrap="square">
            <a:spAutoFit/>
          </a:bodyPr>
          <a:lstStyle/>
          <a:p>
            <a:pPr marL="85725" indent="-85725"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①対象労働者が介護休業</a:t>
            </a:r>
            <a:r>
              <a:rPr lang="ja-JP" altLang="en-US" sz="900" dirty="0" smtClean="0">
                <a:solidFill>
                  <a:prstClr val="black"/>
                </a:solidFill>
                <a:latin typeface="ＭＳ ゴシック" pitchFamily="49" charset="-128"/>
                <a:ea typeface="ＭＳ ゴシック" pitchFamily="49" charset="-128"/>
              </a:rPr>
              <a:t>を</a:t>
            </a:r>
            <a:r>
              <a:rPr lang="ja-JP" altLang="en-US" sz="900" u="sng" dirty="0" smtClean="0">
                <a:solidFill>
                  <a:prstClr val="black"/>
                </a:solidFill>
                <a:latin typeface="ＭＳ ゴシック" pitchFamily="49" charset="-128"/>
                <a:ea typeface="ＭＳ ゴシック" pitchFamily="49" charset="-128"/>
              </a:rPr>
              <a:t>合計</a:t>
            </a:r>
            <a:r>
              <a:rPr lang="en-US" altLang="ja-JP" sz="900" u="sng" dirty="0" smtClean="0">
                <a:solidFill>
                  <a:prstClr val="black"/>
                </a:solidFill>
                <a:latin typeface="ＭＳ ゴシック" pitchFamily="49" charset="-128"/>
                <a:ea typeface="ＭＳ ゴシック" pitchFamily="49" charset="-128"/>
              </a:rPr>
              <a:t>14</a:t>
            </a:r>
            <a:r>
              <a:rPr lang="ja-JP" altLang="en-US" sz="900" u="sng" dirty="0" smtClean="0">
                <a:solidFill>
                  <a:prstClr val="black"/>
                </a:solidFill>
                <a:latin typeface="ＭＳ ゴシック" pitchFamily="49" charset="-128"/>
                <a:ea typeface="ＭＳ ゴシック" pitchFamily="49" charset="-128"/>
              </a:rPr>
              <a:t>日以上取得</a:t>
            </a:r>
            <a:r>
              <a:rPr lang="ja-JP" altLang="en-US" sz="900" dirty="0" smtClean="0">
                <a:solidFill>
                  <a:prstClr val="black"/>
                </a:solidFill>
                <a:latin typeface="ＭＳ ゴシック" pitchFamily="49" charset="-128"/>
                <a:ea typeface="ＭＳ ゴシック" pitchFamily="49" charset="-128"/>
              </a:rPr>
              <a:t>し、</a:t>
            </a:r>
            <a:r>
              <a:rPr lang="ja-JP" altLang="en-US" sz="900" dirty="0">
                <a:solidFill>
                  <a:prstClr val="black"/>
                </a:solidFill>
                <a:latin typeface="ＭＳ ゴシック" pitchFamily="49" charset="-128"/>
                <a:ea typeface="ＭＳ ゴシック" pitchFamily="49" charset="-128"/>
              </a:rPr>
              <a:t>復帰した場合</a:t>
            </a:r>
            <a:endParaRPr lang="en-US" altLang="ja-JP" sz="900" dirty="0">
              <a:solidFill>
                <a:prstClr val="black"/>
              </a:solidFill>
              <a:latin typeface="ＭＳ ゴシック" pitchFamily="49" charset="-128"/>
              <a:ea typeface="ＭＳ ゴシック" pitchFamily="49" charset="-128"/>
            </a:endParaRPr>
          </a:p>
        </p:txBody>
      </p:sp>
      <p:sp>
        <p:nvSpPr>
          <p:cNvPr id="35" name="Text Box 46"/>
          <p:cNvSpPr txBox="1">
            <a:spLocks noChangeArrowheads="1"/>
          </p:cNvSpPr>
          <p:nvPr/>
        </p:nvSpPr>
        <p:spPr bwMode="auto">
          <a:xfrm>
            <a:off x="56456" y="1030380"/>
            <a:ext cx="5107228" cy="723275"/>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b="1" dirty="0">
                <a:solidFill>
                  <a:prstClr val="black"/>
                </a:solidFill>
                <a:latin typeface="ＭＳ ゴシック" pitchFamily="49" charset="-128"/>
                <a:ea typeface="ＭＳ ゴシック" pitchFamily="49" charset="-128"/>
              </a:rPr>
              <a:t>①育休取得時　②職場復帰時：</a:t>
            </a:r>
            <a:r>
              <a:rPr lang="ja-JP" altLang="en-US" sz="900" dirty="0">
                <a:solidFill>
                  <a:prstClr val="black"/>
                </a:solidFill>
                <a:latin typeface="ＭＳ ゴシック" pitchFamily="49" charset="-128"/>
                <a:ea typeface="ＭＳ ゴシック" pitchFamily="49" charset="-128"/>
              </a:rPr>
              <a:t>「育休復帰支援プラン」を策定及び導入し、プランに沿って対象労働者の円滑な育児休業の取得・復帰に取り組んだ場合</a:t>
            </a:r>
            <a:endParaRPr lang="en-US" altLang="ja-JP" sz="900" dirty="0">
              <a:solidFill>
                <a:prstClr val="black"/>
              </a:solidFill>
              <a:latin typeface="ＭＳ ゴシック" pitchFamily="49" charset="-128"/>
              <a:ea typeface="ＭＳ ゴシック" pitchFamily="49" charset="-128"/>
            </a:endParaRPr>
          </a:p>
          <a:p>
            <a:pPr fontAlgn="base">
              <a:spcBef>
                <a:spcPts val="600"/>
              </a:spcBef>
              <a:spcAft>
                <a:spcPct val="0"/>
              </a:spcAft>
            </a:pPr>
            <a:r>
              <a:rPr lang="ja-JP" altLang="en-US" sz="900" dirty="0">
                <a:solidFill>
                  <a:prstClr val="black"/>
                </a:solidFill>
                <a:latin typeface="ＭＳ ゴシック" pitchFamily="49" charset="-128"/>
                <a:ea typeface="ＭＳ ゴシック" pitchFamily="49" charset="-128"/>
              </a:rPr>
              <a:t>＜職場支援加算</a:t>
            </a:r>
            <a:r>
              <a:rPr lang="ja-JP" altLang="en-US" sz="900" dirty="0" smtClean="0">
                <a:solidFill>
                  <a:prstClr val="black"/>
                </a:solidFill>
                <a:latin typeface="ＭＳ ゴシック" pitchFamily="49" charset="-128"/>
                <a:ea typeface="ＭＳ ゴシック" pitchFamily="49" charset="-128"/>
              </a:rPr>
              <a:t>＞</a:t>
            </a:r>
            <a:r>
              <a:rPr lang="ja-JP" altLang="en-US" sz="900" b="1" dirty="0" smtClean="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育休取得者の業務を代替する職場の労働者に、業務代替手当等を支給するとともに残業抑制のための業務見直しなどの職場支援の取組をした場合</a:t>
            </a:r>
            <a:endParaRPr lang="en-US" altLang="ja-JP" sz="900" dirty="0">
              <a:solidFill>
                <a:prstClr val="black"/>
              </a:solidFill>
              <a:latin typeface="ＭＳ ゴシック" pitchFamily="49" charset="-128"/>
              <a:ea typeface="ＭＳ ゴシック" pitchFamily="49" charset="-128"/>
            </a:endParaRPr>
          </a:p>
        </p:txBody>
      </p:sp>
      <p:sp>
        <p:nvSpPr>
          <p:cNvPr id="39" name="角丸四角形 38"/>
          <p:cNvSpPr/>
          <p:nvPr/>
        </p:nvSpPr>
        <p:spPr bwMode="auto">
          <a:xfrm rot="10800000" flipV="1">
            <a:off x="28102" y="4293096"/>
            <a:ext cx="5000785" cy="288031"/>
          </a:xfrm>
          <a:prstGeom prst="roundRect">
            <a:avLst>
              <a:gd name="adj" fmla="val 18791"/>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介護離職防止支援コース </a:t>
            </a:r>
            <a:r>
              <a:rPr lang="ja-JP" altLang="en-US" sz="1200" dirty="0" smtClean="0">
                <a:solidFill>
                  <a:prstClr val="black"/>
                </a:solidFill>
                <a:latin typeface="Times New Roman" pitchFamily="18" charset="0"/>
                <a:ea typeface="ＤＦ特太ゴシック体" pitchFamily="1" charset="-128"/>
              </a:rPr>
              <a:t>  </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25" name="Text Box 46"/>
          <p:cNvSpPr txBox="1">
            <a:spLocks noChangeArrowheads="1"/>
          </p:cNvSpPr>
          <p:nvPr/>
        </p:nvSpPr>
        <p:spPr bwMode="auto">
          <a:xfrm>
            <a:off x="56457" y="4581128"/>
            <a:ext cx="5052082" cy="50783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smtClean="0">
                <a:solidFill>
                  <a:prstClr val="black"/>
                </a:solidFill>
                <a:latin typeface="ＭＳ ゴシック" pitchFamily="49" charset="-128"/>
                <a:ea typeface="ＭＳ ゴシック" pitchFamily="49" charset="-128"/>
              </a:rPr>
              <a:t>　「</a:t>
            </a:r>
            <a:r>
              <a:rPr lang="ja-JP" altLang="en-US" sz="900" dirty="0">
                <a:solidFill>
                  <a:prstClr val="black"/>
                </a:solidFill>
                <a:latin typeface="ＭＳ ゴシック" pitchFamily="49" charset="-128"/>
                <a:ea typeface="ＭＳ ゴシック" pitchFamily="49" charset="-128"/>
              </a:rPr>
              <a:t>介護支援プラン」を策定し、プランに基づき労働者の円滑な介護休業の取得・復帰に取り組んだ</a:t>
            </a:r>
            <a:r>
              <a:rPr lang="ja-JP" altLang="en-US" sz="900" b="1" u="sng" dirty="0">
                <a:solidFill>
                  <a:prstClr val="black"/>
                </a:solidFill>
                <a:latin typeface="ＭＳ ゴシック" pitchFamily="49" charset="-128"/>
                <a:ea typeface="ＭＳ ゴシック" pitchFamily="49" charset="-128"/>
              </a:rPr>
              <a:t>中小企業事業主</a:t>
            </a:r>
            <a:r>
              <a:rPr lang="ja-JP" altLang="en-US" sz="900" dirty="0">
                <a:solidFill>
                  <a:prstClr val="black"/>
                </a:solidFill>
                <a:latin typeface="ＭＳ ゴシック" pitchFamily="49" charset="-128"/>
                <a:ea typeface="ＭＳ ゴシック" pitchFamily="49" charset="-128"/>
              </a:rPr>
              <a:t>、または</a:t>
            </a:r>
            <a:r>
              <a:rPr lang="ja-JP" altLang="en-US" sz="900" b="1" u="sng" dirty="0">
                <a:solidFill>
                  <a:prstClr val="black"/>
                </a:solidFill>
                <a:latin typeface="ＭＳ ゴシック" pitchFamily="49" charset="-128"/>
                <a:ea typeface="ＭＳ ゴシック" pitchFamily="49" charset="-128"/>
              </a:rPr>
              <a:t>介護のための柔軟な就労形態の制度を導入し、利用者が生じた中小企業事業主</a:t>
            </a:r>
            <a:r>
              <a:rPr lang="ja-JP" altLang="en-US" sz="900" dirty="0">
                <a:solidFill>
                  <a:prstClr val="black"/>
                </a:solidFill>
                <a:latin typeface="ＭＳ ゴシック" pitchFamily="49" charset="-128"/>
                <a:ea typeface="ＭＳ ゴシック" pitchFamily="49" charset="-128"/>
              </a:rPr>
              <a:t>に支給する。 </a:t>
            </a:r>
            <a:endParaRPr lang="en-US" altLang="ja-JP" sz="900" dirty="0">
              <a:solidFill>
                <a:prstClr val="black"/>
              </a:solidFill>
              <a:latin typeface="ＭＳ ゴシック" pitchFamily="49" charset="-128"/>
              <a:ea typeface="ＭＳ ゴシック" pitchFamily="49" charset="-128"/>
            </a:endParaRPr>
          </a:p>
        </p:txBody>
      </p:sp>
      <p:sp>
        <p:nvSpPr>
          <p:cNvPr id="40" name="角丸四角形 39"/>
          <p:cNvSpPr/>
          <p:nvPr/>
        </p:nvSpPr>
        <p:spPr bwMode="auto">
          <a:xfrm>
            <a:off x="56457" y="548680"/>
            <a:ext cx="4972430" cy="273226"/>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育児休業等支援コース </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9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2173488101"/>
              </p:ext>
            </p:extLst>
          </p:nvPr>
        </p:nvGraphicFramePr>
        <p:xfrm>
          <a:off x="141561" y="2644896"/>
          <a:ext cx="4811439" cy="1216152"/>
        </p:xfrm>
        <a:graphic>
          <a:graphicData uri="http://schemas.openxmlformats.org/drawingml/2006/table">
            <a:tbl>
              <a:tblPr>
                <a:effectLst>
                  <a:outerShdw blurRad="50800" dist="50800" dir="5400000" sx="7000" sy="7000" algn="ctr" rotWithShape="0">
                    <a:srgbClr val="000000">
                      <a:alpha val="43137"/>
                    </a:srgbClr>
                  </a:outerShdw>
                </a:effectLst>
              </a:tblPr>
              <a:tblGrid>
                <a:gridCol w="1283045">
                  <a:extLst>
                    <a:ext uri="{9D8B030D-6E8A-4147-A177-3AD203B41FA5}">
                      <a16:colId xmlns:a16="http://schemas.microsoft.com/office/drawing/2014/main" val="20000"/>
                    </a:ext>
                  </a:extLst>
                </a:gridCol>
                <a:gridCol w="1224138">
                  <a:extLst>
                    <a:ext uri="{9D8B030D-6E8A-4147-A177-3AD203B41FA5}">
                      <a16:colId xmlns:a16="http://schemas.microsoft.com/office/drawing/2014/main" val="20001"/>
                    </a:ext>
                  </a:extLst>
                </a:gridCol>
                <a:gridCol w="2304256">
                  <a:extLst>
                    <a:ext uri="{9D8B030D-6E8A-4147-A177-3AD203B41FA5}">
                      <a16:colId xmlns:a16="http://schemas.microsoft.com/office/drawing/2014/main" val="20002"/>
                    </a:ext>
                  </a:extLst>
                </a:gridCol>
              </a:tblGrid>
              <a:tr h="20804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ＭＳ ゴシック" panose="020B0609070205080204" pitchFamily="49" charset="-128"/>
                          <a:ea typeface="ＭＳ ゴシック" panose="020B0609070205080204" pitchFamily="49" charset="-128"/>
                        </a:rPr>
                        <a:t>①育休取得時</a:t>
                      </a: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4721" marR="94721"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0"/>
                  </a:ext>
                </a:extLst>
              </a:tr>
              <a:tr h="20344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ＭＳ ゴシック" panose="020B0609070205080204" pitchFamily="49" charset="-128"/>
                          <a:ea typeface="ＭＳ ゴシック" panose="020B0609070205080204" pitchFamily="49" charset="-128"/>
                        </a:rPr>
                        <a:t>②職場復帰時</a:t>
                      </a: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職場支援加算</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19</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&lt;24</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32690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ＭＳ ゴシック" panose="020B0609070205080204" pitchFamily="49" charset="-128"/>
                          <a:ea typeface="ＭＳ ゴシック" panose="020B0609070205080204" pitchFamily="49" charset="-128"/>
                        </a:rPr>
                        <a:t>③代替要員確保時（１人当たり）</a:t>
                      </a: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47.5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&lt;60</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有期労働者加算</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9.5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&lt;12</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32916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ＭＳ ゴシック" panose="020B0609070205080204" pitchFamily="49" charset="-128"/>
                          <a:ea typeface="ＭＳ ゴシック" panose="020B0609070205080204" pitchFamily="49" charset="-128"/>
                        </a:rPr>
                        <a:t>④職場復帰後支援</a:t>
                      </a: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A </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看護休暇制度 </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1,000</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&lt;1,200</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時間</a:t>
                      </a:r>
                      <a:endPar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B </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保育サービス費用　実支出額の</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2/3</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補助</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bl>
          </a:graphicData>
        </a:graphic>
      </p:graphicFrame>
      <p:sp>
        <p:nvSpPr>
          <p:cNvPr id="46" name="Text Box 4"/>
          <p:cNvSpPr txBox="1">
            <a:spLocks noChangeArrowheads="1"/>
          </p:cNvSpPr>
          <p:nvPr/>
        </p:nvSpPr>
        <p:spPr bwMode="auto">
          <a:xfrm>
            <a:off x="56456" y="1703130"/>
            <a:ext cx="5107228" cy="938719"/>
          </a:xfrm>
          <a:prstGeom prst="rect">
            <a:avLst/>
          </a:prstGeom>
          <a:noFill/>
          <a:ln w="9525">
            <a:noFill/>
            <a:miter lim="800000"/>
            <a:headEnd/>
            <a:tailEnd/>
          </a:ln>
        </p:spPr>
        <p:txBody>
          <a:bodyPr wrap="square">
            <a:spAutoFit/>
          </a:bodyPr>
          <a:lstStyle/>
          <a:p>
            <a:pPr fontAlgn="base">
              <a:spcBef>
                <a:spcPts val="600"/>
              </a:spcBef>
              <a:spcAft>
                <a:spcPct val="0"/>
              </a:spcAft>
            </a:pPr>
            <a:r>
              <a:rPr lang="ja-JP" altLang="en-US" sz="900" b="1" dirty="0">
                <a:latin typeface="ＭＳ ゴシック" pitchFamily="49" charset="-128"/>
                <a:ea typeface="ＭＳ ゴシック" pitchFamily="49" charset="-128"/>
              </a:rPr>
              <a:t>③代替要員確保時：</a:t>
            </a:r>
            <a:r>
              <a:rPr lang="ja-JP" altLang="en-US" sz="900" dirty="0">
                <a:latin typeface="ＭＳ ゴシック" pitchFamily="49" charset="-128"/>
                <a:ea typeface="ＭＳ ゴシック" pitchFamily="49" charset="-128"/>
              </a:rPr>
              <a:t>育児休業取得者が、育児休業終了後、原職等に復帰する旨の取扱いを就業規則等に規定し、休業取得者の代替要員を確保し、かつ、休業取得者を原職等に復帰させた場合</a:t>
            </a:r>
            <a:endParaRPr lang="en-US" altLang="ja-JP" sz="900" dirty="0">
              <a:latin typeface="ＭＳ ゴシック" pitchFamily="49" charset="-128"/>
              <a:ea typeface="ＭＳ ゴシック" pitchFamily="49" charset="-128"/>
            </a:endParaRPr>
          </a:p>
          <a:p>
            <a:pPr fontAlgn="base">
              <a:spcBef>
                <a:spcPts val="600"/>
              </a:spcBef>
              <a:spcAft>
                <a:spcPct val="0"/>
              </a:spcAft>
            </a:pPr>
            <a:r>
              <a:rPr lang="ja-JP" altLang="en-US" sz="900" dirty="0">
                <a:latin typeface="ＭＳ ゴシック" pitchFamily="49" charset="-128"/>
                <a:ea typeface="ＭＳ ゴシック" pitchFamily="49" charset="-128"/>
              </a:rPr>
              <a:t>＜有期契約労働者加算</a:t>
            </a:r>
            <a:r>
              <a:rPr lang="ja-JP" altLang="en-US" sz="900" dirty="0" smtClean="0">
                <a:latin typeface="ＭＳ ゴシック" pitchFamily="49" charset="-128"/>
                <a:ea typeface="ＭＳ ゴシック" pitchFamily="49" charset="-128"/>
              </a:rPr>
              <a:t>＞育児</a:t>
            </a:r>
            <a:r>
              <a:rPr lang="ja-JP" altLang="en-US" sz="900" dirty="0">
                <a:latin typeface="ＭＳ ゴシック" pitchFamily="49" charset="-128"/>
                <a:ea typeface="ＭＳ ゴシック" pitchFamily="49" charset="-128"/>
              </a:rPr>
              <a:t>休業取得者が期間雇用者の</a:t>
            </a:r>
            <a:r>
              <a:rPr lang="ja-JP" altLang="en-US" sz="900" dirty="0" smtClean="0">
                <a:latin typeface="ＭＳ ゴシック" pitchFamily="49" charset="-128"/>
                <a:ea typeface="ＭＳ ゴシック" pitchFamily="49" charset="-128"/>
              </a:rPr>
              <a:t>場合</a:t>
            </a:r>
            <a:endParaRPr lang="en-US" altLang="ja-JP" sz="900" dirty="0" smtClean="0">
              <a:latin typeface="ＭＳ ゴシック" pitchFamily="49" charset="-128"/>
              <a:ea typeface="ＭＳ ゴシック" pitchFamily="49" charset="-128"/>
            </a:endParaRPr>
          </a:p>
          <a:p>
            <a:pPr fontAlgn="base">
              <a:spcBef>
                <a:spcPts val="600"/>
              </a:spcBef>
              <a:spcAft>
                <a:spcPct val="0"/>
              </a:spcAft>
            </a:pPr>
            <a:r>
              <a:rPr lang="ja-JP" altLang="en-US" sz="900" b="1" dirty="0">
                <a:latin typeface="ＭＳ ゴシック" pitchFamily="49" charset="-128"/>
                <a:ea typeface="ＭＳ ゴシック" pitchFamily="49" charset="-128"/>
              </a:rPr>
              <a:t>④職場復帰後</a:t>
            </a:r>
            <a:r>
              <a:rPr lang="ja-JP" altLang="en-US" sz="900" b="1" dirty="0" smtClean="0">
                <a:latin typeface="ＭＳ ゴシック" pitchFamily="49" charset="-128"/>
                <a:ea typeface="ＭＳ ゴシック" pitchFamily="49" charset="-128"/>
              </a:rPr>
              <a:t>支援：</a:t>
            </a:r>
            <a:r>
              <a:rPr lang="ja-JP" altLang="en-US" sz="900" dirty="0">
                <a:latin typeface="ＭＳ ゴシック" pitchFamily="49" charset="-128"/>
                <a:ea typeface="ＭＳ ゴシック" pitchFamily="49" charset="-128"/>
              </a:rPr>
              <a:t>法を上回る子の看護休暇</a:t>
            </a:r>
            <a:r>
              <a:rPr lang="ja-JP" altLang="en-US" sz="900" dirty="0" smtClean="0">
                <a:latin typeface="ＭＳ ゴシック" pitchFamily="49" charset="-128"/>
                <a:ea typeface="ＭＳ ゴシック" pitchFamily="49" charset="-128"/>
              </a:rPr>
              <a:t>制度</a:t>
            </a:r>
            <a:r>
              <a:rPr lang="en-US" altLang="ja-JP" sz="900" dirty="0" smtClean="0">
                <a:latin typeface="ＭＳ ゴシック" pitchFamily="49" charset="-128"/>
                <a:ea typeface="ＭＳ ゴシック" pitchFamily="49" charset="-128"/>
              </a:rPr>
              <a:t>(A)</a:t>
            </a:r>
            <a:r>
              <a:rPr lang="ja-JP" altLang="en-US" sz="900" dirty="0" smtClean="0">
                <a:latin typeface="ＭＳ ゴシック" pitchFamily="49" charset="-128"/>
                <a:ea typeface="ＭＳ ゴシック" pitchFamily="49" charset="-128"/>
              </a:rPr>
              <a:t>や</a:t>
            </a:r>
            <a:r>
              <a:rPr lang="ja-JP" altLang="en-US" sz="900" dirty="0">
                <a:latin typeface="ＭＳ ゴシック" pitchFamily="49" charset="-128"/>
                <a:ea typeface="ＭＳ ゴシック" pitchFamily="49" charset="-128"/>
              </a:rPr>
              <a:t>保育サービス費用補助</a:t>
            </a:r>
            <a:r>
              <a:rPr lang="ja-JP" altLang="en-US" sz="900" dirty="0" smtClean="0">
                <a:latin typeface="ＭＳ ゴシック" pitchFamily="49" charset="-128"/>
                <a:ea typeface="ＭＳ ゴシック" pitchFamily="49" charset="-128"/>
              </a:rPr>
              <a:t>制度</a:t>
            </a:r>
            <a:r>
              <a:rPr lang="en-US" altLang="ja-JP" sz="900" dirty="0" smtClean="0">
                <a:latin typeface="ＭＳ ゴシック" pitchFamily="49" charset="-128"/>
                <a:ea typeface="ＭＳ ゴシック" pitchFamily="49" charset="-128"/>
              </a:rPr>
              <a:t>(B)</a:t>
            </a:r>
            <a:r>
              <a:rPr lang="ja-JP" altLang="en-US" sz="900" dirty="0" smtClean="0">
                <a:latin typeface="ＭＳ ゴシック" pitchFamily="49" charset="-128"/>
                <a:ea typeface="ＭＳ ゴシック" pitchFamily="49" charset="-128"/>
              </a:rPr>
              <a:t>を導入し、労働者が職場復帰後、</a:t>
            </a:r>
            <a:r>
              <a:rPr lang="en-US" altLang="ja-JP" sz="900" dirty="0" smtClean="0">
                <a:latin typeface="ＭＳ ゴシック" pitchFamily="49" charset="-128"/>
                <a:ea typeface="ＭＳ ゴシック" pitchFamily="49" charset="-128"/>
              </a:rPr>
              <a:t>6</a:t>
            </a:r>
            <a:r>
              <a:rPr lang="ja-JP" altLang="en-US" sz="900" dirty="0" smtClean="0">
                <a:latin typeface="ＭＳ ゴシック" pitchFamily="49" charset="-128"/>
                <a:ea typeface="ＭＳ ゴシック" pitchFamily="49" charset="-128"/>
              </a:rPr>
              <a:t>ヶ月以内に一定以上（</a:t>
            </a:r>
            <a:r>
              <a:rPr lang="en-US" altLang="ja-JP" sz="900" dirty="0" smtClean="0">
                <a:latin typeface="ＭＳ ゴシック" pitchFamily="49" charset="-128"/>
                <a:ea typeface="ＭＳ ゴシック" pitchFamily="49" charset="-128"/>
              </a:rPr>
              <a:t>A:20</a:t>
            </a:r>
            <a:r>
              <a:rPr lang="ja-JP" altLang="en-US" sz="900" dirty="0" smtClean="0">
                <a:latin typeface="ＭＳ ゴシック" pitchFamily="49" charset="-128"/>
                <a:ea typeface="ＭＳ ゴシック" pitchFamily="49" charset="-128"/>
              </a:rPr>
              <a:t>時間、</a:t>
            </a:r>
            <a:r>
              <a:rPr lang="en-US" altLang="ja-JP" sz="900" dirty="0" smtClean="0">
                <a:latin typeface="ＭＳ ゴシック" pitchFamily="49" charset="-128"/>
                <a:ea typeface="ＭＳ ゴシック" pitchFamily="49" charset="-128"/>
              </a:rPr>
              <a:t>B:3</a:t>
            </a:r>
            <a:r>
              <a:rPr lang="ja-JP" altLang="en-US" sz="900" dirty="0" smtClean="0">
                <a:latin typeface="ＭＳ ゴシック" pitchFamily="49" charset="-128"/>
                <a:ea typeface="ＭＳ ゴシック" pitchFamily="49" charset="-128"/>
              </a:rPr>
              <a:t>万円）利用させた場合</a:t>
            </a:r>
            <a:endParaRPr lang="en-US" altLang="ja-JP" sz="900" dirty="0">
              <a:latin typeface="ＭＳ ゴシック" pitchFamily="49" charset="-128"/>
              <a:ea typeface="ＭＳ ゴシック" pitchFamily="49" charset="-128"/>
            </a:endParaRPr>
          </a:p>
        </p:txBody>
      </p:sp>
      <p:sp>
        <p:nvSpPr>
          <p:cNvPr id="47" name="Text Box 46"/>
          <p:cNvSpPr txBox="1">
            <a:spLocks noChangeArrowheads="1"/>
          </p:cNvSpPr>
          <p:nvPr/>
        </p:nvSpPr>
        <p:spPr bwMode="auto">
          <a:xfrm>
            <a:off x="56456" y="3861048"/>
            <a:ext cx="5102850" cy="461665"/>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①②</a:t>
            </a:r>
            <a:r>
              <a:rPr lang="ja-JP" altLang="en-US" sz="800" dirty="0" smtClean="0">
                <a:latin typeface="ＭＳ ゴシック" pitchFamily="49" charset="-128"/>
                <a:ea typeface="ＭＳ ゴシック" pitchFamily="49" charset="-128"/>
              </a:rPr>
              <a:t>は</a:t>
            </a:r>
            <a:r>
              <a:rPr lang="ja-JP" altLang="en-US" sz="800" dirty="0">
                <a:latin typeface="ＭＳ ゴシック" pitchFamily="49" charset="-128"/>
                <a:ea typeface="ＭＳ ゴシック" pitchFamily="49" charset="-128"/>
              </a:rPr>
              <a:t>１</a:t>
            </a:r>
            <a:r>
              <a:rPr lang="ja-JP" altLang="en-US" sz="800" dirty="0" smtClean="0">
                <a:latin typeface="ＭＳ ゴシック" pitchFamily="49" charset="-128"/>
                <a:ea typeface="ＭＳ ゴシック" pitchFamily="49" charset="-128"/>
              </a:rPr>
              <a:t>企業</a:t>
            </a:r>
            <a:r>
              <a:rPr lang="en-US" altLang="ja-JP" sz="800" dirty="0">
                <a:latin typeface="ＭＳ ゴシック" pitchFamily="49" charset="-128"/>
                <a:ea typeface="ＭＳ ゴシック" pitchFamily="49" charset="-128"/>
              </a:rPr>
              <a:t>2</a:t>
            </a:r>
            <a:r>
              <a:rPr lang="ja-JP" altLang="en-US" sz="800" dirty="0">
                <a:latin typeface="ＭＳ ゴシック" pitchFamily="49" charset="-128"/>
                <a:ea typeface="ＭＳ ゴシック" pitchFamily="49" charset="-128"/>
              </a:rPr>
              <a:t>回まで（無期雇用者、有期雇用者）支給。③</a:t>
            </a:r>
            <a:r>
              <a:rPr lang="ja-JP" altLang="en-US" sz="800" dirty="0" smtClean="0">
                <a:latin typeface="ＭＳ ゴシック" pitchFamily="49" charset="-128"/>
                <a:ea typeface="ＭＳ ゴシック" pitchFamily="49" charset="-128"/>
              </a:rPr>
              <a:t>は１企業当たり１年度</a:t>
            </a:r>
            <a:r>
              <a:rPr lang="en-US" altLang="ja-JP" sz="800" dirty="0">
                <a:latin typeface="ＭＳ ゴシック" pitchFamily="49" charset="-128"/>
                <a:ea typeface="ＭＳ ゴシック" pitchFamily="49" charset="-128"/>
              </a:rPr>
              <a:t>10</a:t>
            </a:r>
            <a:r>
              <a:rPr lang="ja-JP" altLang="en-US" sz="800" dirty="0">
                <a:latin typeface="ＭＳ ゴシック" pitchFamily="49" charset="-128"/>
                <a:ea typeface="ＭＳ ゴシック" pitchFamily="49" charset="-128"/>
              </a:rPr>
              <a:t>人まで</a:t>
            </a:r>
            <a:r>
              <a:rPr lang="en-US" altLang="ja-JP" sz="800" dirty="0">
                <a:latin typeface="ＭＳ ゴシック" pitchFamily="49" charset="-128"/>
                <a:ea typeface="ＭＳ ゴシック" pitchFamily="49" charset="-128"/>
              </a:rPr>
              <a:t>5</a:t>
            </a:r>
            <a:r>
              <a:rPr lang="ja-JP" altLang="en-US" sz="800" dirty="0">
                <a:latin typeface="ＭＳ ゴシック" pitchFamily="49" charset="-128"/>
                <a:ea typeface="ＭＳ ゴシック" pitchFamily="49" charset="-128"/>
              </a:rPr>
              <a:t>年間支給</a:t>
            </a:r>
            <a:r>
              <a:rPr lang="ja-JP" altLang="en-US" sz="800" dirty="0" smtClean="0">
                <a:latin typeface="ＭＳ ゴシック" pitchFamily="49" charset="-128"/>
                <a:ea typeface="ＭＳ ゴシック" pitchFamily="49" charset="-128"/>
              </a:rPr>
              <a:t>。</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ja-JP" altLang="en-US" sz="800" dirty="0">
                <a:latin typeface="ＭＳ ゴシック" pitchFamily="49" charset="-128"/>
                <a:ea typeface="ＭＳ ゴシック" pitchFamily="49" charset="-128"/>
              </a:rPr>
              <a:t>　</a:t>
            </a:r>
            <a:r>
              <a:rPr lang="ja-JP" altLang="en-US" sz="800" dirty="0" smtClean="0">
                <a:latin typeface="ＭＳ ゴシック" pitchFamily="49" charset="-128"/>
                <a:ea typeface="ＭＳ ゴシック" pitchFamily="49" charset="-128"/>
              </a:rPr>
              <a:t>④</a:t>
            </a:r>
            <a:r>
              <a:rPr lang="en-US" altLang="ja-JP" sz="800" dirty="0" smtClean="0">
                <a:latin typeface="ＭＳ ゴシック" pitchFamily="49" charset="-128"/>
                <a:ea typeface="ＭＳ ゴシック" pitchFamily="49" charset="-128"/>
              </a:rPr>
              <a:t>A</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B</a:t>
            </a:r>
            <a:r>
              <a:rPr lang="ja-JP" altLang="en-US" sz="800" dirty="0" smtClean="0">
                <a:latin typeface="ＭＳ ゴシック" pitchFamily="49" charset="-128"/>
                <a:ea typeface="ＭＳ ゴシック" pitchFamily="49" charset="-128"/>
              </a:rPr>
              <a:t>は最初の支給申請日から３年以内に５人まで。さらに、１企業当たり</a:t>
            </a:r>
            <a:r>
              <a:rPr lang="en-US" altLang="ja-JP" sz="800" dirty="0" smtClean="0">
                <a:latin typeface="ＭＳ ゴシック" pitchFamily="49" charset="-128"/>
                <a:ea typeface="ＭＳ ゴシック" pitchFamily="49" charset="-128"/>
              </a:rPr>
              <a:t>A</a:t>
            </a:r>
            <a:r>
              <a:rPr lang="ja-JP" altLang="en-US" sz="800" dirty="0" smtClean="0">
                <a:latin typeface="ＭＳ ゴシック" pitchFamily="49" charset="-128"/>
                <a:ea typeface="ＭＳ ゴシック" pitchFamily="49" charset="-128"/>
              </a:rPr>
              <a:t>は</a:t>
            </a:r>
            <a:r>
              <a:rPr lang="en-US" altLang="ja-JP" sz="800" dirty="0" smtClean="0">
                <a:latin typeface="ＭＳ ゴシック" pitchFamily="49" charset="-128"/>
                <a:ea typeface="ＭＳ ゴシック" pitchFamily="49" charset="-128"/>
              </a:rPr>
              <a:t>200</a:t>
            </a:r>
            <a:r>
              <a:rPr lang="ja-JP" altLang="en-US" sz="800" dirty="0" smtClean="0">
                <a:latin typeface="ＭＳ ゴシック" pitchFamily="49" charset="-128"/>
                <a:ea typeface="ＭＳ ゴシック" pitchFamily="49" charset="-128"/>
              </a:rPr>
              <a:t>時間</a:t>
            </a:r>
            <a:r>
              <a:rPr lang="en-US" altLang="ja-JP" sz="800" dirty="0" smtClean="0">
                <a:latin typeface="ＭＳ ゴシック" pitchFamily="49" charset="-128"/>
                <a:ea typeface="ＭＳ ゴシック" pitchFamily="49" charset="-128"/>
              </a:rPr>
              <a:t>&lt;240</a:t>
            </a:r>
            <a:r>
              <a:rPr lang="ja-JP" altLang="en-US" sz="800" dirty="0" smtClean="0">
                <a:latin typeface="ＭＳ ゴシック" pitchFamily="49" charset="-128"/>
                <a:ea typeface="ＭＳ ゴシック" pitchFamily="49" charset="-128"/>
              </a:rPr>
              <a:t>時間</a:t>
            </a:r>
            <a:r>
              <a:rPr lang="en-US" altLang="ja-JP" sz="800" dirty="0" smtClean="0">
                <a:latin typeface="ＭＳ ゴシック" pitchFamily="49" charset="-128"/>
                <a:ea typeface="ＭＳ ゴシック" pitchFamily="49" charset="-128"/>
              </a:rPr>
              <a:t>&gt;</a:t>
            </a:r>
            <a:r>
              <a:rPr lang="ja-JP" altLang="en-US" sz="800" dirty="0" err="1" smtClean="0">
                <a:latin typeface="ＭＳ ゴシック" pitchFamily="49" charset="-128"/>
                <a:ea typeface="ＭＳ ゴシック" pitchFamily="49" charset="-128"/>
              </a:rPr>
              <a:t>、</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ja-JP" altLang="en-US" sz="800" dirty="0" smtClean="0">
                <a:latin typeface="ＭＳ ゴシック" pitchFamily="49" charset="-128"/>
                <a:ea typeface="ＭＳ ゴシック" pitchFamily="49" charset="-128"/>
              </a:rPr>
              <a:t>　　</a:t>
            </a:r>
            <a:r>
              <a:rPr lang="en-US" altLang="ja-JP" sz="800" dirty="0" smtClean="0">
                <a:latin typeface="ＭＳ ゴシック" pitchFamily="49" charset="-128"/>
                <a:ea typeface="ＭＳ ゴシック" pitchFamily="49" charset="-128"/>
              </a:rPr>
              <a:t>B</a:t>
            </a:r>
            <a:r>
              <a:rPr lang="ja-JP" altLang="en-US" sz="800" dirty="0" smtClean="0">
                <a:latin typeface="ＭＳ ゴシック" pitchFamily="49" charset="-128"/>
                <a:ea typeface="ＭＳ ゴシック" pitchFamily="49" charset="-128"/>
              </a:rPr>
              <a:t>は</a:t>
            </a:r>
            <a:r>
              <a:rPr lang="en-US" altLang="ja-JP" sz="800" dirty="0" smtClean="0">
                <a:latin typeface="ＭＳ ゴシック" pitchFamily="49" charset="-128"/>
                <a:ea typeface="ＭＳ ゴシック" pitchFamily="49" charset="-128"/>
              </a:rPr>
              <a:t>20</a:t>
            </a:r>
            <a:r>
              <a:rPr lang="ja-JP" altLang="en-US" sz="800" dirty="0" smtClean="0">
                <a:latin typeface="ＭＳ ゴシック" pitchFamily="49" charset="-128"/>
                <a:ea typeface="ＭＳ ゴシック" pitchFamily="49" charset="-128"/>
              </a:rPr>
              <a:t>万円</a:t>
            </a:r>
            <a:r>
              <a:rPr lang="en-US" altLang="ja-JP" sz="800" dirty="0" smtClean="0">
                <a:latin typeface="ＭＳ ゴシック" pitchFamily="49" charset="-128"/>
                <a:ea typeface="ＭＳ ゴシック" pitchFamily="49" charset="-128"/>
              </a:rPr>
              <a:t>&lt;24</a:t>
            </a:r>
            <a:r>
              <a:rPr lang="ja-JP" altLang="en-US" sz="800" dirty="0" smtClean="0">
                <a:latin typeface="ＭＳ ゴシック" pitchFamily="49" charset="-128"/>
                <a:ea typeface="ＭＳ ゴシック" pitchFamily="49" charset="-128"/>
              </a:rPr>
              <a:t>万円</a:t>
            </a:r>
            <a:r>
              <a:rPr lang="en-US" altLang="ja-JP" sz="800" dirty="0" smtClean="0">
                <a:latin typeface="ＭＳ ゴシック" pitchFamily="49" charset="-128"/>
                <a:ea typeface="ＭＳ ゴシック" pitchFamily="49" charset="-128"/>
              </a:rPr>
              <a:t>&gt;</a:t>
            </a:r>
            <a:r>
              <a:rPr lang="ja-JP" altLang="en-US" sz="800" dirty="0" smtClean="0">
                <a:latin typeface="ＭＳ ゴシック" pitchFamily="49" charset="-128"/>
                <a:ea typeface="ＭＳ ゴシック" pitchFamily="49" charset="-128"/>
              </a:rPr>
              <a:t>が上限。</a:t>
            </a:r>
            <a:endParaRPr lang="ja-JP" altLang="en-US" sz="800" dirty="0">
              <a:latin typeface="ＭＳ ゴシック" pitchFamily="49" charset="-128"/>
              <a:ea typeface="ＭＳ ゴシック" pitchFamily="49" charset="-128"/>
            </a:endParaRPr>
          </a:p>
        </p:txBody>
      </p:sp>
      <p:sp>
        <p:nvSpPr>
          <p:cNvPr id="41" name="角丸四角形 40"/>
          <p:cNvSpPr/>
          <p:nvPr/>
        </p:nvSpPr>
        <p:spPr bwMode="auto">
          <a:xfrm>
            <a:off x="5200394" y="548680"/>
            <a:ext cx="4561457" cy="273226"/>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出生</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時両立支援コース </a:t>
            </a:r>
            <a:endParaRPr lang="ja-JP" altLang="en-US" sz="12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52" name="Text Box 46"/>
          <p:cNvSpPr txBox="1">
            <a:spLocks noChangeArrowheads="1"/>
          </p:cNvSpPr>
          <p:nvPr/>
        </p:nvSpPr>
        <p:spPr bwMode="auto">
          <a:xfrm>
            <a:off x="56456" y="821903"/>
            <a:ext cx="4824537" cy="230832"/>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育児休業の円滑な取得・職場復帰のため次の取組を行った</a:t>
            </a:r>
            <a:r>
              <a:rPr lang="ja-JP" altLang="en-US" sz="900" b="1" dirty="0">
                <a:solidFill>
                  <a:prstClr val="black"/>
                </a:solidFill>
                <a:latin typeface="ＭＳ ゴシック" pitchFamily="49" charset="-128"/>
                <a:ea typeface="ＭＳ ゴシック" pitchFamily="49" charset="-128"/>
              </a:rPr>
              <a:t>中小企業事業主</a:t>
            </a:r>
            <a:r>
              <a:rPr lang="ja-JP" altLang="en-US" sz="900" dirty="0">
                <a:solidFill>
                  <a:prstClr val="black"/>
                </a:solidFill>
                <a:latin typeface="ＭＳ ゴシック" pitchFamily="49" charset="-128"/>
                <a:ea typeface="ＭＳ ゴシック" pitchFamily="49" charset="-128"/>
              </a:rPr>
              <a:t>に支給する。</a:t>
            </a:r>
            <a:endParaRPr lang="en-US" altLang="ja-JP" sz="900" dirty="0">
              <a:solidFill>
                <a:prstClr val="black"/>
              </a:solidFill>
              <a:latin typeface="ＭＳ ゴシック" pitchFamily="49" charset="-128"/>
              <a:ea typeface="ＭＳ ゴシック" pitchFamily="49" charset="-128"/>
            </a:endParaRPr>
          </a:p>
        </p:txBody>
      </p:sp>
      <p:sp>
        <p:nvSpPr>
          <p:cNvPr id="31" name="角丸四角形 30"/>
          <p:cNvSpPr/>
          <p:nvPr/>
        </p:nvSpPr>
        <p:spPr bwMode="auto">
          <a:xfrm>
            <a:off x="5200393" y="3284984"/>
            <a:ext cx="4561457" cy="288032"/>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再雇用者評価処遇</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コース（カムバック支援助成金）</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648791041"/>
              </p:ext>
            </p:extLst>
          </p:nvPr>
        </p:nvGraphicFramePr>
        <p:xfrm>
          <a:off x="5313040" y="4077072"/>
          <a:ext cx="4393927" cy="701040"/>
        </p:xfrm>
        <a:graphic>
          <a:graphicData uri="http://schemas.openxmlformats.org/drawingml/2006/table">
            <a:tbl>
              <a:tblPr>
                <a:effectLst>
                  <a:outerShdw blurRad="50800" dist="50800" dir="5400000" sx="7000" sy="7000" algn="ctr" rotWithShape="0">
                    <a:srgbClr val="000000">
                      <a:alpha val="43137"/>
                    </a:srgbClr>
                  </a:outerShdw>
                </a:effectLst>
              </a:tblPr>
              <a:tblGrid>
                <a:gridCol w="1308348">
                  <a:extLst>
                    <a:ext uri="{9D8B030D-6E8A-4147-A177-3AD203B41FA5}">
                      <a16:colId xmlns:a16="http://schemas.microsoft.com/office/drawing/2014/main" val="20000"/>
                    </a:ext>
                  </a:extLst>
                </a:gridCol>
                <a:gridCol w="1531445">
                  <a:extLst>
                    <a:ext uri="{9D8B030D-6E8A-4147-A177-3AD203B41FA5}">
                      <a16:colId xmlns:a16="http://schemas.microsoft.com/office/drawing/2014/main" val="20001"/>
                    </a:ext>
                  </a:extLst>
                </a:gridCol>
                <a:gridCol w="1554134">
                  <a:extLst>
                    <a:ext uri="{9D8B030D-6E8A-4147-A177-3AD203B41FA5}">
                      <a16:colId xmlns:a16="http://schemas.microsoft.com/office/drawing/2014/main" val="20002"/>
                    </a:ext>
                  </a:extLst>
                </a:gridCol>
              </a:tblGrid>
              <a:tr h="14401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中小企業</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中小企業以外</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032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①再雇用者</a:t>
                      </a:r>
                      <a:r>
                        <a:rPr lang="en-US" altLang="ja-JP" sz="800" b="0" u="none" dirty="0" smtClean="0">
                          <a:solidFill>
                            <a:schemeClr val="tx1"/>
                          </a:solidFill>
                          <a:latin typeface="ＭＳ ゴシック" panose="020B0609070205080204" pitchFamily="49" charset="-128"/>
                          <a:ea typeface="ＭＳ ゴシック" panose="020B0609070205080204" pitchFamily="49" charset="-128"/>
                        </a:rPr>
                        <a:t>1</a:t>
                      </a: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人目</a:t>
                      </a:r>
                      <a:endParaRPr lang="en-US" altLang="ja-JP" sz="8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38</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&lt;48</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19774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②再雇用者</a:t>
                      </a:r>
                      <a:r>
                        <a:rPr lang="en-US" altLang="ja-JP" sz="800" b="0" u="none" dirty="0" smtClean="0">
                          <a:solidFill>
                            <a:schemeClr val="tx1"/>
                          </a:solidFill>
                          <a:latin typeface="ＭＳ ゴシック" panose="020B0609070205080204" pitchFamily="49" charset="-128"/>
                          <a:ea typeface="ＭＳ ゴシック" panose="020B0609070205080204" pitchFamily="49" charset="-128"/>
                        </a:rPr>
                        <a:t>2</a:t>
                      </a: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a:t>
                      </a:r>
                      <a:r>
                        <a:rPr lang="en-US" altLang="ja-JP" sz="800" b="0" u="none" dirty="0" smtClean="0">
                          <a:solidFill>
                            <a:schemeClr val="tx1"/>
                          </a:solidFill>
                          <a:latin typeface="ＭＳ ゴシック" panose="020B0609070205080204" pitchFamily="49" charset="-128"/>
                          <a:ea typeface="ＭＳ ゴシック" panose="020B0609070205080204" pitchFamily="49" charset="-128"/>
                        </a:rPr>
                        <a:t>5</a:t>
                      </a: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人目</a:t>
                      </a:r>
                      <a:endParaRPr lang="en-US" altLang="ja-JP" sz="8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19</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&lt;24</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bl>
          </a:graphicData>
        </a:graphic>
      </p:graphicFrame>
      <p:sp>
        <p:nvSpPr>
          <p:cNvPr id="42" name="Text Box 46"/>
          <p:cNvSpPr txBox="1">
            <a:spLocks noChangeArrowheads="1"/>
          </p:cNvSpPr>
          <p:nvPr/>
        </p:nvSpPr>
        <p:spPr bwMode="auto">
          <a:xfrm>
            <a:off x="5241032" y="3553852"/>
            <a:ext cx="4520818" cy="523220"/>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1000" dirty="0">
                <a:latin typeface="ＭＳ ゴシック" pitchFamily="49" charset="-128"/>
                <a:ea typeface="ＭＳ ゴシック" pitchFamily="49" charset="-128"/>
              </a:rPr>
              <a:t>　</a:t>
            </a:r>
            <a:r>
              <a:rPr lang="ja-JP" altLang="en-US" sz="900" dirty="0">
                <a:latin typeface="ＭＳ ゴシック" pitchFamily="49" charset="-128"/>
                <a:ea typeface="ＭＳ ゴシック" pitchFamily="49" charset="-128"/>
              </a:rPr>
              <a:t>妊娠、出産、</a:t>
            </a:r>
            <a:r>
              <a:rPr lang="ja-JP" altLang="en-US" sz="900" dirty="0" smtClean="0">
                <a:latin typeface="ＭＳ ゴシック" pitchFamily="49" charset="-128"/>
                <a:ea typeface="ＭＳ ゴシック" pitchFamily="49" charset="-128"/>
              </a:rPr>
              <a:t>育児、介護または</a:t>
            </a:r>
            <a:r>
              <a:rPr lang="ja-JP" altLang="en-US" sz="900" b="1" u="sng" dirty="0" smtClean="0">
                <a:latin typeface="ＭＳ ゴシック" pitchFamily="49" charset="-128"/>
                <a:ea typeface="ＭＳ ゴシック" pitchFamily="49" charset="-128"/>
              </a:rPr>
              <a:t>配偶者の転勤</a:t>
            </a:r>
            <a:r>
              <a:rPr lang="ja-JP" altLang="en-US" sz="900" dirty="0" smtClean="0">
                <a:latin typeface="ＭＳ ゴシック" pitchFamily="49" charset="-128"/>
                <a:ea typeface="ＭＳ ゴシック" pitchFamily="49" charset="-128"/>
              </a:rPr>
              <a:t>等を</a:t>
            </a:r>
            <a:r>
              <a:rPr lang="ja-JP" altLang="en-US" sz="900" dirty="0">
                <a:latin typeface="ＭＳ ゴシック" pitchFamily="49" charset="-128"/>
                <a:ea typeface="ＭＳ ゴシック" pitchFamily="49" charset="-128"/>
              </a:rPr>
              <a:t>理由として退職した者が、就業が可能になったときに復職</a:t>
            </a:r>
            <a:r>
              <a:rPr lang="ja-JP" altLang="en-US" sz="900" dirty="0" smtClean="0">
                <a:latin typeface="ＭＳ ゴシック" pitchFamily="49" charset="-128"/>
                <a:ea typeface="ＭＳ ゴシック" pitchFamily="49" charset="-128"/>
              </a:rPr>
              <a:t>でき、従来の勤務経験が適切に評価・処遇される</a:t>
            </a:r>
            <a:r>
              <a:rPr lang="ja-JP" altLang="en-US" sz="900" dirty="0">
                <a:latin typeface="ＭＳ ゴシック" pitchFamily="49" charset="-128"/>
                <a:ea typeface="ＭＳ ゴシック" pitchFamily="49" charset="-128"/>
              </a:rPr>
              <a:t>再雇用制度を導入し、希望する者を採用した事業主に支給する。</a:t>
            </a:r>
            <a:endParaRPr lang="en-US" altLang="ja-JP" sz="900" dirty="0">
              <a:latin typeface="ＭＳ ゴシック" pitchFamily="49" charset="-128"/>
              <a:ea typeface="ＭＳ ゴシック" pitchFamily="49" charset="-128"/>
            </a:endParaRPr>
          </a:p>
        </p:txBody>
      </p:sp>
      <p:sp>
        <p:nvSpPr>
          <p:cNvPr id="38" name="角丸四角形 37"/>
          <p:cNvSpPr/>
          <p:nvPr/>
        </p:nvSpPr>
        <p:spPr bwMode="auto">
          <a:xfrm rot="10800000" flipV="1">
            <a:off x="5193930" y="5157190"/>
            <a:ext cx="4642408" cy="288033"/>
          </a:xfrm>
          <a:prstGeom prst="roundRect">
            <a:avLst>
              <a:gd name="adj" fmla="val 18791"/>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女性</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活躍加速化コース </a:t>
            </a:r>
            <a:r>
              <a:rPr lang="ja-JP" altLang="en-US" sz="1200" dirty="0">
                <a:solidFill>
                  <a:prstClr val="black"/>
                </a:solidFill>
                <a:latin typeface="Times New Roman" pitchFamily="18" charset="0"/>
                <a:ea typeface="ＤＦ特太ゴシック体" pitchFamily="1" charset="-128"/>
              </a:rPr>
              <a:t> </a:t>
            </a:r>
            <a:r>
              <a:rPr lang="ja-JP" altLang="en-US" sz="1200" dirty="0" smtClean="0">
                <a:solidFill>
                  <a:prstClr val="black"/>
                </a:solidFill>
                <a:latin typeface="Times New Roman" pitchFamily="18" charset="0"/>
                <a:ea typeface="ＤＦ特太ゴシック体" pitchFamily="1" charset="-128"/>
              </a:rPr>
              <a:t>　</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5159306" y="5445224"/>
            <a:ext cx="4633054" cy="523220"/>
          </a:xfrm>
          <a:prstGeom prst="rect">
            <a:avLst/>
          </a:prstGeom>
        </p:spPr>
        <p:txBody>
          <a:bodyPr wrap="square">
            <a:spAutoFit/>
          </a:bodyPr>
          <a:lstStyle/>
          <a:p>
            <a:pPr fontAlgn="base">
              <a:spcBef>
                <a:spcPct val="0"/>
              </a:spcBef>
              <a:spcAft>
                <a:spcPct val="0"/>
              </a:spcAft>
            </a:pPr>
            <a:r>
              <a:rPr lang="ja-JP" altLang="en-US" sz="1000" dirty="0">
                <a:solidFill>
                  <a:prstClr val="black"/>
                </a:solidFill>
                <a:latin typeface="ＭＳ ゴシック" pitchFamily="49" charset="-128"/>
                <a:ea typeface="ＭＳ ゴシック" pitchFamily="49" charset="-128"/>
              </a:rPr>
              <a:t>　</a:t>
            </a:r>
            <a:r>
              <a:rPr lang="ja-JP" altLang="en-US" sz="900" dirty="0">
                <a:solidFill>
                  <a:prstClr val="black"/>
                </a:solidFill>
                <a:latin typeface="ＭＳ ゴシック" pitchFamily="49" charset="-128"/>
                <a:ea typeface="ＭＳ ゴシック" pitchFamily="49" charset="-128"/>
              </a:rPr>
              <a:t>女性活躍推進法に基づき、自社の女性の活躍に関する「数値目標」及びその達成に向けた「取組目標」を</a:t>
            </a:r>
            <a:r>
              <a:rPr lang="ja-JP" altLang="en-US" sz="900" dirty="0" smtClean="0">
                <a:solidFill>
                  <a:prstClr val="black"/>
                </a:solidFill>
                <a:latin typeface="ＭＳ ゴシック" pitchFamily="49" charset="-128"/>
                <a:ea typeface="ＭＳ ゴシック" pitchFamily="49" charset="-128"/>
              </a:rPr>
              <a:t>盛り込んだ「</a:t>
            </a:r>
            <a:r>
              <a:rPr lang="ja-JP" altLang="en-US" sz="900" dirty="0">
                <a:solidFill>
                  <a:prstClr val="black"/>
                </a:solidFill>
                <a:latin typeface="ＭＳ ゴシック" pitchFamily="49" charset="-128"/>
                <a:ea typeface="ＭＳ ゴシック" pitchFamily="49" charset="-128"/>
              </a:rPr>
              <a:t>行動計画」を策定</a:t>
            </a:r>
            <a:r>
              <a:rPr lang="ja-JP" altLang="en-US" sz="900" dirty="0" smtClean="0">
                <a:solidFill>
                  <a:prstClr val="black"/>
                </a:solidFill>
                <a:latin typeface="ＭＳ ゴシック" pitchFamily="49" charset="-128"/>
                <a:ea typeface="ＭＳ ゴシック" pitchFamily="49" charset="-128"/>
              </a:rPr>
              <a:t>し、</a:t>
            </a:r>
            <a:r>
              <a:rPr lang="ja-JP" altLang="en-US" sz="900" dirty="0">
                <a:solidFill>
                  <a:prstClr val="black"/>
                </a:solidFill>
                <a:latin typeface="ＭＳ ゴシック" pitchFamily="49" charset="-128"/>
                <a:ea typeface="ＭＳ ゴシック" pitchFamily="49" charset="-128"/>
              </a:rPr>
              <a:t>目標を達成</a:t>
            </a:r>
            <a:r>
              <a:rPr lang="ja-JP" altLang="en-US" sz="900" dirty="0" smtClean="0">
                <a:solidFill>
                  <a:prstClr val="black"/>
                </a:solidFill>
                <a:latin typeface="ＭＳ ゴシック" pitchFamily="49" charset="-128"/>
                <a:ea typeface="ＭＳ ゴシック" pitchFamily="49" charset="-128"/>
              </a:rPr>
              <a:t>した</a:t>
            </a:r>
            <a:r>
              <a:rPr lang="ja-JP" altLang="en-US" sz="900" b="1" u="sng" dirty="0" smtClean="0">
                <a:solidFill>
                  <a:prstClr val="black"/>
                </a:solidFill>
                <a:latin typeface="ＭＳ ゴシック" pitchFamily="49" charset="-128"/>
                <a:ea typeface="ＭＳ ゴシック" pitchFamily="49" charset="-128"/>
              </a:rPr>
              <a:t>中小企業事業</a:t>
            </a:r>
            <a:r>
              <a:rPr lang="ja-JP" altLang="en-US" sz="900" b="1" u="sng" dirty="0">
                <a:solidFill>
                  <a:prstClr val="black"/>
                </a:solidFill>
                <a:latin typeface="ＭＳ ゴシック" pitchFamily="49" charset="-128"/>
                <a:ea typeface="ＭＳ ゴシック" pitchFamily="49" charset="-128"/>
              </a:rPr>
              <a:t>主</a:t>
            </a:r>
            <a:r>
              <a:rPr lang="ja-JP" altLang="en-US" sz="900" dirty="0">
                <a:solidFill>
                  <a:prstClr val="black"/>
                </a:solidFill>
                <a:latin typeface="ＭＳ ゴシック" pitchFamily="49" charset="-128"/>
                <a:ea typeface="ＭＳ ゴシック" pitchFamily="49" charset="-128"/>
              </a:rPr>
              <a:t>に支給する</a:t>
            </a:r>
            <a:r>
              <a:rPr lang="ja-JP" altLang="en-US" sz="900" dirty="0" smtClean="0">
                <a:solidFill>
                  <a:prstClr val="black"/>
                </a:solidFill>
                <a:latin typeface="ＭＳ ゴシック" pitchFamily="49" charset="-128"/>
                <a:ea typeface="ＭＳ ゴシック" pitchFamily="49" charset="-128"/>
              </a:rPr>
              <a:t>。　　</a:t>
            </a:r>
            <a:r>
              <a:rPr lang="en-US" altLang="ja-JP" sz="800" u="sng" dirty="0" smtClean="0">
                <a:solidFill>
                  <a:prstClr val="black"/>
                </a:solidFill>
                <a:latin typeface="ＭＳ ゴシック" pitchFamily="49" charset="-128"/>
                <a:ea typeface="ＭＳ ゴシック" pitchFamily="49" charset="-128"/>
              </a:rPr>
              <a:t>※</a:t>
            </a:r>
            <a:r>
              <a:rPr lang="ja-JP" altLang="en-US" sz="800" u="sng" dirty="0" smtClean="0">
                <a:solidFill>
                  <a:prstClr val="black"/>
                </a:solidFill>
                <a:latin typeface="ＭＳ ゴシック" pitchFamily="49" charset="-128"/>
                <a:ea typeface="ＭＳ ゴシック" pitchFamily="49" charset="-128"/>
              </a:rPr>
              <a:t>中小企業事業主：常時雇用する労働者が</a:t>
            </a:r>
            <a:r>
              <a:rPr lang="en-US" altLang="ja-JP" sz="800" u="sng" dirty="0" smtClean="0">
                <a:solidFill>
                  <a:prstClr val="black"/>
                </a:solidFill>
                <a:latin typeface="ＭＳ ゴシック" pitchFamily="49" charset="-128"/>
                <a:ea typeface="ＭＳ ゴシック" pitchFamily="49" charset="-128"/>
              </a:rPr>
              <a:t>300</a:t>
            </a:r>
            <a:r>
              <a:rPr lang="ja-JP" altLang="en-US" sz="800" u="sng" dirty="0" smtClean="0">
                <a:solidFill>
                  <a:prstClr val="black"/>
                </a:solidFill>
                <a:latin typeface="ＭＳ ゴシック" pitchFamily="49" charset="-128"/>
                <a:ea typeface="ＭＳ ゴシック" pitchFamily="49" charset="-128"/>
              </a:rPr>
              <a:t>人以下の事業主</a:t>
            </a:r>
            <a:endParaRPr lang="ja-JP" altLang="en-US" sz="800" u="sng" dirty="0">
              <a:solidFill>
                <a:prstClr val="black"/>
              </a:solidFill>
              <a:latin typeface="ＭＳ ゴシック" pitchFamily="49" charset="-128"/>
              <a:ea typeface="ＭＳ ゴシック" pitchFamily="49"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638624881"/>
              </p:ext>
            </p:extLst>
          </p:nvPr>
        </p:nvGraphicFramePr>
        <p:xfrm>
          <a:off x="5254143" y="6021288"/>
          <a:ext cx="3227249" cy="695590"/>
        </p:xfrm>
        <a:graphic>
          <a:graphicData uri="http://schemas.openxmlformats.org/drawingml/2006/table">
            <a:tbl>
              <a:tblPr>
                <a:effectLst>
                  <a:outerShdw blurRad="50800" dist="50800" dir="5400000" sx="7000" sy="7000" algn="ctr" rotWithShape="0">
                    <a:srgbClr val="000000">
                      <a:alpha val="43137"/>
                    </a:srgbClr>
                  </a:outerShdw>
                </a:effectLst>
              </a:tblPr>
              <a:tblGrid>
                <a:gridCol w="174609">
                  <a:extLst>
                    <a:ext uri="{9D8B030D-6E8A-4147-A177-3AD203B41FA5}">
                      <a16:colId xmlns:a16="http://schemas.microsoft.com/office/drawing/2014/main" val="20000"/>
                    </a:ext>
                  </a:extLst>
                </a:gridCol>
                <a:gridCol w="1944522">
                  <a:extLst>
                    <a:ext uri="{9D8B030D-6E8A-4147-A177-3AD203B41FA5}">
                      <a16:colId xmlns:a16="http://schemas.microsoft.com/office/drawing/2014/main" val="20001"/>
                    </a:ext>
                  </a:extLst>
                </a:gridCol>
                <a:gridCol w="1108118">
                  <a:extLst>
                    <a:ext uri="{9D8B030D-6E8A-4147-A177-3AD203B41FA5}">
                      <a16:colId xmlns:a16="http://schemas.microsoft.com/office/drawing/2014/main" val="20002"/>
                    </a:ext>
                  </a:extLst>
                </a:gridCol>
              </a:tblGrid>
              <a:tr h="238869">
                <a:tc gridSpan="2">
                  <a:txBody>
                    <a:bodyPr/>
                    <a:lstStyle/>
                    <a:p>
                      <a:pPr algn="l" rtl="0" fontAlgn="ctr">
                        <a:lnSpc>
                          <a:spcPts val="1000"/>
                        </a:lnSpc>
                      </a:pPr>
                      <a:r>
                        <a:rPr lang="ja-JP" altLang="en-US" sz="900" b="0" i="0" u="sng" strike="noStrike" dirty="0" smtClean="0">
                          <a:solidFill>
                            <a:schemeClr val="tx1"/>
                          </a:solidFill>
                          <a:effectLst/>
                          <a:latin typeface="ＭＳ ゴシック" panose="020B0609070205080204" pitchFamily="49" charset="-128"/>
                          <a:ea typeface="ＭＳ ゴシック" panose="020B0609070205080204" pitchFamily="49" charset="-128"/>
                        </a:rPr>
                        <a:t>①</a:t>
                      </a:r>
                      <a:r>
                        <a:rPr lang="ja-JP" altLang="en-US" sz="900" b="1" i="0" u="sng" strike="noStrike" dirty="0" smtClean="0">
                          <a:solidFill>
                            <a:schemeClr val="tx1"/>
                          </a:solidFill>
                          <a:effectLst/>
                          <a:latin typeface="ＭＳ ゴシック" panose="020B0609070205080204" pitchFamily="49" charset="-128"/>
                          <a:ea typeface="ＭＳ ゴシック" panose="020B0609070205080204" pitchFamily="49" charset="-128"/>
                        </a:rPr>
                        <a:t>２つ以上の</a:t>
                      </a:r>
                      <a:r>
                        <a:rPr lang="ja-JP" altLang="en-US" sz="900" b="0" i="0" u="sng" strike="noStrike" dirty="0" smtClean="0">
                          <a:solidFill>
                            <a:schemeClr val="tx1"/>
                          </a:solidFill>
                          <a:effectLst/>
                          <a:latin typeface="ＭＳ ゴシック" panose="020B0609070205080204" pitchFamily="49" charset="-128"/>
                          <a:ea typeface="ＭＳ ゴシック" panose="020B0609070205080204" pitchFamily="49" charset="-128"/>
                        </a:rPr>
                        <a:t>取組目標の達成時</a:t>
                      </a:r>
                      <a:endParaRPr lang="en-US" altLang="ja-JP" sz="900" b="0" i="0" u="sng"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4752"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38</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&lt;48</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255181">
                <a:tc gridSpan="2">
                  <a:txBody>
                    <a:bodyPr/>
                    <a:lstStyle/>
                    <a:p>
                      <a:pPr algn="l" rtl="0" fontAlgn="ctr">
                        <a:lnSpc>
                          <a:spcPts val="1000"/>
                        </a:lnSpc>
                      </a:pPr>
                      <a:r>
                        <a:rPr lang="ja-JP" altLang="en-US" sz="900" b="0" i="0" u="sng" strike="noStrike" dirty="0" smtClean="0">
                          <a:solidFill>
                            <a:schemeClr val="tx1"/>
                          </a:solidFill>
                          <a:effectLst/>
                          <a:latin typeface="ＭＳ ゴシック" panose="020B0609070205080204" pitchFamily="49" charset="-128"/>
                          <a:ea typeface="ＭＳ ゴシック" panose="020B0609070205080204" pitchFamily="49" charset="-128"/>
                        </a:rPr>
                        <a:t>②数値目標の達成時</a:t>
                      </a:r>
                      <a:endParaRPr lang="en-US" altLang="ja-JP" sz="900" b="0" i="0" u="sng"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4752"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186289">
                <a:tc>
                  <a:txBody>
                    <a:bodyPr/>
                    <a:lstStyle/>
                    <a:p>
                      <a:pPr algn="l" rtl="0" fontAlgn="ctr">
                        <a:lnSpc>
                          <a:spcPts val="1000"/>
                        </a:lnSpc>
                      </a:pP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4752"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lnSpc>
                          <a:spcPts val="1000"/>
                        </a:lnSpc>
                      </a:pPr>
                      <a:r>
                        <a:rPr lang="ja-JP" altLang="en-US" sz="900" b="0" i="0" u="sng" strike="noStrike" dirty="0" smtClean="0">
                          <a:solidFill>
                            <a:schemeClr val="tx1"/>
                          </a:solidFill>
                          <a:effectLst/>
                          <a:latin typeface="ＭＳ ゴシック" panose="020B0609070205080204" pitchFamily="49" charset="-128"/>
                          <a:ea typeface="ＭＳ ゴシック" panose="020B0609070205080204" pitchFamily="49" charset="-128"/>
                        </a:rPr>
                        <a:t>女性管理職比率が基準値以上に上昇</a:t>
                      </a:r>
                      <a:endParaRPr lang="en-US" altLang="ja-JP" sz="900" b="0" i="0" u="sng"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47.5</a:t>
                      </a:r>
                      <a:r>
                        <a:rPr kumimoji="1" lang="ja-JP" altLang="en-US"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万円</a:t>
                      </a:r>
                      <a:r>
                        <a:rPr kumimoji="1" lang="en-US" altLang="ja-JP"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&lt;60</a:t>
                      </a:r>
                      <a:r>
                        <a:rPr kumimoji="1" lang="ja-JP" altLang="en-US"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万円</a:t>
                      </a:r>
                      <a:r>
                        <a:rPr kumimoji="1" lang="en-US" altLang="ja-JP"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bl>
          </a:graphicData>
        </a:graphic>
      </p:graphicFrame>
      <p:sp>
        <p:nvSpPr>
          <p:cNvPr id="53" name="Text Box 196"/>
          <p:cNvSpPr txBox="1">
            <a:spLocks noChangeArrowheads="1"/>
          </p:cNvSpPr>
          <p:nvPr/>
        </p:nvSpPr>
        <p:spPr bwMode="auto">
          <a:xfrm>
            <a:off x="8556792" y="5967868"/>
            <a:ext cx="1349208" cy="782169"/>
          </a:xfrm>
          <a:prstGeom prst="rect">
            <a:avLst/>
          </a:prstGeom>
          <a:noFill/>
          <a:ln w="9525">
            <a:noFill/>
            <a:miter lim="800000"/>
            <a:headEnd/>
            <a:tailEnd/>
          </a:ln>
        </p:spPr>
        <p:txBody>
          <a:bodyPr wrap="square" lIns="0" rIns="36000">
            <a:noAutofit/>
          </a:bodyPr>
          <a:lstStyle/>
          <a:p>
            <a:pPr fontAlgn="base">
              <a:lnSpc>
                <a:spcPts val="1000"/>
              </a:lnSpc>
              <a:spcBef>
                <a:spcPct val="0"/>
              </a:spcBef>
              <a:spcAft>
                <a:spcPct val="0"/>
              </a:spcAft>
            </a:pPr>
            <a:r>
              <a:rPr lang="en-US" altLang="ja-JP" sz="800" dirty="0">
                <a:solidFill>
                  <a:prstClr val="black"/>
                </a:solidFill>
                <a:latin typeface="ＭＳ ゴシック" pitchFamily="49" charset="-128"/>
                <a:ea typeface="ＭＳ ゴシック" pitchFamily="49" charset="-128"/>
              </a:rPr>
              <a:t>※</a:t>
            </a:r>
            <a:r>
              <a:rPr lang="ja-JP" altLang="en-US" sz="800" dirty="0">
                <a:solidFill>
                  <a:prstClr val="black"/>
                </a:solidFill>
                <a:latin typeface="ＭＳ ゴシック" pitchFamily="49" charset="-128"/>
                <a:ea typeface="ＭＳ ゴシック" pitchFamily="49" charset="-128"/>
              </a:rPr>
              <a:t>助成対象となる</a:t>
            </a:r>
            <a:r>
              <a:rPr lang="ja-JP" altLang="en-US" sz="800" dirty="0" smtClean="0">
                <a:solidFill>
                  <a:prstClr val="black"/>
                </a:solidFill>
                <a:latin typeface="ＭＳ ゴシック" pitchFamily="49" charset="-128"/>
                <a:ea typeface="ＭＳ ゴシック" pitchFamily="49" charset="-128"/>
              </a:rPr>
              <a:t>目標</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・女性の積極採用</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a:t>
            </a:r>
            <a:r>
              <a:rPr lang="ja-JP" altLang="en-US" sz="800" dirty="0" smtClean="0">
                <a:solidFill>
                  <a:prstClr val="black"/>
                </a:solidFill>
                <a:latin typeface="ＭＳ ゴシック" pitchFamily="49" charset="-128"/>
                <a:ea typeface="ＭＳ ゴシック" pitchFamily="49" charset="-128"/>
              </a:rPr>
              <a:t>女性の配置・教育訓練等</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・女性の積極</a:t>
            </a:r>
            <a:r>
              <a:rPr lang="ja-JP" altLang="en-US" sz="800" dirty="0" smtClean="0">
                <a:solidFill>
                  <a:prstClr val="black"/>
                </a:solidFill>
                <a:latin typeface="ＭＳ ゴシック" pitchFamily="49" charset="-128"/>
                <a:ea typeface="ＭＳ ゴシック" pitchFamily="49" charset="-128"/>
              </a:rPr>
              <a:t>登用等</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a:t>
            </a:r>
            <a:r>
              <a:rPr lang="ja-JP" altLang="en-US" sz="800" dirty="0" smtClean="0">
                <a:solidFill>
                  <a:prstClr val="black"/>
                </a:solidFill>
                <a:latin typeface="ＭＳ ゴシック" pitchFamily="49" charset="-128"/>
                <a:ea typeface="ＭＳ ゴシック" pitchFamily="49" charset="-128"/>
              </a:rPr>
              <a:t>・多様なキャリアコース</a:t>
            </a:r>
            <a:endParaRPr lang="en-US" altLang="ja-JP" sz="800" dirty="0">
              <a:solidFill>
                <a:prstClr val="black"/>
              </a:solidFill>
              <a:latin typeface="ＭＳ ゴシック" pitchFamily="49" charset="-128"/>
              <a:ea typeface="ＭＳ ゴシック" pitchFamily="49" charset="-128"/>
            </a:endParaRPr>
          </a:p>
        </p:txBody>
      </p:sp>
      <p:sp>
        <p:nvSpPr>
          <p:cNvPr id="58" name="Text Box 46"/>
          <p:cNvSpPr txBox="1">
            <a:spLocks noChangeArrowheads="1"/>
          </p:cNvSpPr>
          <p:nvPr/>
        </p:nvSpPr>
        <p:spPr bwMode="auto">
          <a:xfrm>
            <a:off x="-15552" y="5302949"/>
            <a:ext cx="2014473" cy="507831"/>
          </a:xfrm>
          <a:prstGeom prst="rect">
            <a:avLst/>
          </a:prstGeom>
          <a:noFill/>
          <a:ln w="9525">
            <a:noFill/>
            <a:miter lim="800000"/>
            <a:headEnd/>
            <a:tailEnd/>
          </a:ln>
        </p:spPr>
        <p:txBody>
          <a:bodyPr wrap="square">
            <a:spAutoFit/>
          </a:bodyPr>
          <a:lstStyle/>
          <a:p>
            <a:pPr marL="85725" indent="-85725" fontAlgn="base">
              <a:spcBef>
                <a:spcPts val="600"/>
              </a:spcBef>
              <a:spcAft>
                <a:spcPct val="0"/>
              </a:spcAft>
            </a:pPr>
            <a:r>
              <a:rPr lang="ja-JP" altLang="en-US" sz="900" dirty="0">
                <a:solidFill>
                  <a:prstClr val="black"/>
                </a:solidFill>
                <a:latin typeface="ＭＳ ゴシック" pitchFamily="49" charset="-128"/>
                <a:ea typeface="ＭＳ ゴシック" pitchFamily="49" charset="-128"/>
              </a:rPr>
              <a:t>②</a:t>
            </a:r>
            <a:r>
              <a:rPr lang="ja-JP" altLang="en-US" sz="900" dirty="0" smtClean="0">
                <a:solidFill>
                  <a:prstClr val="black"/>
                </a:solidFill>
                <a:latin typeface="ＭＳ ゴシック" pitchFamily="49" charset="-128"/>
                <a:ea typeface="ＭＳ ゴシック" pitchFamily="49" charset="-128"/>
              </a:rPr>
              <a:t>介護両立支援制度</a:t>
            </a:r>
            <a:r>
              <a:rPr lang="ja-JP" altLang="en-US" sz="900" dirty="0">
                <a:solidFill>
                  <a:prstClr val="black"/>
                </a:solidFill>
                <a:latin typeface="ＭＳ ゴシック" pitchFamily="49" charset="-128"/>
                <a:ea typeface="ＭＳ ゴシック" pitchFamily="49" charset="-128"/>
              </a:rPr>
              <a:t>：</a:t>
            </a:r>
            <a:r>
              <a:rPr lang="ja-JP" altLang="en-US" sz="900" b="1" u="sng" dirty="0">
                <a:solidFill>
                  <a:prstClr val="black"/>
                </a:solidFill>
                <a:latin typeface="ＭＳ ゴシック" pitchFamily="49" charset="-128"/>
                <a:ea typeface="ＭＳ ゴシック" pitchFamily="49" charset="-128"/>
              </a:rPr>
              <a:t>介護のための柔軟な就労形態の制度</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を導入し</a:t>
            </a:r>
            <a:r>
              <a:rPr lang="ja-JP" altLang="en-US" sz="900" dirty="0" smtClean="0">
                <a:solidFill>
                  <a:prstClr val="black"/>
                </a:solidFill>
                <a:latin typeface="ＭＳ ゴシック" pitchFamily="49" charset="-128"/>
                <a:ea typeface="ＭＳ ゴシック" pitchFamily="49" charset="-128"/>
              </a:rPr>
              <a:t>、合計</a:t>
            </a:r>
            <a:r>
              <a:rPr lang="en-US" altLang="ja-JP" sz="900" dirty="0" smtClean="0">
                <a:solidFill>
                  <a:prstClr val="black"/>
                </a:solidFill>
                <a:latin typeface="ＭＳ ゴシック" pitchFamily="49" charset="-128"/>
                <a:ea typeface="ＭＳ ゴシック" pitchFamily="49" charset="-128"/>
              </a:rPr>
              <a:t>42</a:t>
            </a:r>
            <a:r>
              <a:rPr lang="ja-JP" altLang="en-US" sz="900" dirty="0" smtClean="0">
                <a:solidFill>
                  <a:prstClr val="black"/>
                </a:solidFill>
                <a:latin typeface="ＭＳ ゴシック" pitchFamily="49" charset="-128"/>
                <a:ea typeface="ＭＳ ゴシック" pitchFamily="49" charset="-128"/>
              </a:rPr>
              <a:t>日以上</a:t>
            </a:r>
            <a:r>
              <a:rPr lang="ja-JP" altLang="en-US" sz="900" dirty="0">
                <a:solidFill>
                  <a:prstClr val="black"/>
                </a:solidFill>
                <a:latin typeface="ＭＳ ゴシック" pitchFamily="49" charset="-128"/>
                <a:ea typeface="ＭＳ ゴシック" pitchFamily="49" charset="-128"/>
              </a:rPr>
              <a:t>利用した</a:t>
            </a:r>
            <a:r>
              <a:rPr lang="ja-JP" altLang="en-US" sz="900" dirty="0" smtClean="0">
                <a:solidFill>
                  <a:prstClr val="black"/>
                </a:solidFill>
                <a:latin typeface="ＭＳ ゴシック" pitchFamily="49" charset="-128"/>
                <a:ea typeface="ＭＳ ゴシック" pitchFamily="49" charset="-128"/>
              </a:rPr>
              <a:t>場合</a:t>
            </a:r>
            <a:endParaRPr lang="en-US" altLang="ja-JP" sz="900" dirty="0">
              <a:solidFill>
                <a:prstClr val="black"/>
              </a:solidFill>
              <a:latin typeface="ＭＳ ゴシック" pitchFamily="49" charset="-128"/>
              <a:ea typeface="ＭＳ ゴシック" pitchFamily="49" charset="-128"/>
            </a:endParaRPr>
          </a:p>
        </p:txBody>
      </p:sp>
      <p:sp>
        <p:nvSpPr>
          <p:cNvPr id="59" name="Text Box 46"/>
          <p:cNvSpPr txBox="1">
            <a:spLocks noChangeArrowheads="1"/>
          </p:cNvSpPr>
          <p:nvPr/>
        </p:nvSpPr>
        <p:spPr bwMode="auto">
          <a:xfrm>
            <a:off x="0" y="5733836"/>
            <a:ext cx="5178743" cy="33855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smtClean="0">
                <a:solidFill>
                  <a:prstClr val="black"/>
                </a:solidFill>
                <a:latin typeface="ＭＳ ゴシック" pitchFamily="49" charset="-128"/>
                <a:ea typeface="ＭＳ ゴシック" pitchFamily="49" charset="-128"/>
              </a:rPr>
              <a:t>(*)</a:t>
            </a:r>
            <a:r>
              <a:rPr lang="ja-JP" altLang="en-US" sz="800" dirty="0">
                <a:solidFill>
                  <a:prstClr val="black"/>
                </a:solidFill>
                <a:latin typeface="ＭＳ ゴシック" pitchFamily="49" charset="-128"/>
                <a:ea typeface="ＭＳ ゴシック" pitchFamily="49" charset="-128"/>
              </a:rPr>
              <a:t>所定外労働の制限、時差出勤、深夜業制限、短時間勤務、</a:t>
            </a:r>
            <a:r>
              <a:rPr lang="ja-JP" altLang="en-US" sz="800" b="1" u="sng" dirty="0">
                <a:solidFill>
                  <a:prstClr val="black"/>
                </a:solidFill>
                <a:latin typeface="ＭＳ ゴシック" pitchFamily="49" charset="-128"/>
                <a:ea typeface="ＭＳ ゴシック" pitchFamily="49" charset="-128"/>
              </a:rPr>
              <a:t>介護のための在宅勤務、法を上回る介護休暇、介護フレックスタイム制、介護サービス費用補助</a:t>
            </a:r>
            <a:r>
              <a:rPr lang="ja-JP" altLang="en-US" sz="800" dirty="0" smtClean="0">
                <a:solidFill>
                  <a:prstClr val="black"/>
                </a:solidFill>
                <a:latin typeface="ＭＳ ゴシック" pitchFamily="49" charset="-128"/>
                <a:ea typeface="ＭＳ ゴシック" pitchFamily="49" charset="-128"/>
              </a:rPr>
              <a:t>）</a:t>
            </a:r>
            <a:endParaRPr lang="en-US" altLang="ja-JP" sz="800" dirty="0">
              <a:solidFill>
                <a:prstClr val="black"/>
              </a:solidFill>
              <a:latin typeface="ＭＳ ゴシック" pitchFamily="49" charset="-128"/>
              <a:ea typeface="ＭＳ ゴシック" pitchFamily="49" charset="-128"/>
            </a:endParaRPr>
          </a:p>
        </p:txBody>
      </p:sp>
      <p:sp>
        <p:nvSpPr>
          <p:cNvPr id="61" name="テキスト ボックス 60"/>
          <p:cNvSpPr txBox="1"/>
          <p:nvPr/>
        </p:nvSpPr>
        <p:spPr>
          <a:xfrm>
            <a:off x="121870" y="333236"/>
            <a:ext cx="3975693" cy="215444"/>
          </a:xfrm>
          <a:prstGeom prst="rect">
            <a:avLst/>
          </a:prstGeom>
          <a:noFill/>
        </p:spPr>
        <p:txBody>
          <a:bodyPr wrap="square" rtlCol="0">
            <a:spAutoFit/>
          </a:bodyPr>
          <a:lstStyle/>
          <a:p>
            <a:pPr fontAlgn="base">
              <a:spcBef>
                <a:spcPct val="0"/>
              </a:spcBef>
              <a:spcAft>
                <a:spcPct val="0"/>
              </a:spcAft>
            </a:pPr>
            <a:r>
              <a:rPr lang="en-US" altLang="ja-JP" sz="800" dirty="0">
                <a:solidFill>
                  <a:prstClr val="black"/>
                </a:solidFill>
                <a:latin typeface="ＭＳ ゴシック" panose="020B0609070205080204" pitchFamily="49" charset="-128"/>
                <a:ea typeface="ＭＳ ゴシック" panose="020B0609070205080204" pitchFamily="49" charset="-128"/>
              </a:rPr>
              <a:t>※</a:t>
            </a:r>
            <a:r>
              <a:rPr lang="ja-JP" altLang="en-US" sz="800" dirty="0">
                <a:solidFill>
                  <a:prstClr val="black"/>
                </a:solidFill>
                <a:latin typeface="ＭＳ ゴシック" panose="020B0609070205080204" pitchFamily="49" charset="-128"/>
                <a:ea typeface="ＭＳ ゴシック" panose="020B0609070205080204" pitchFamily="49" charset="-128"/>
              </a:rPr>
              <a:t>生産性要件を満たした事業主は＜　＞の額を支給。　</a:t>
            </a:r>
            <a:r>
              <a:rPr lang="ja-JP" altLang="en-US" sz="800" b="1" u="sng" dirty="0">
                <a:solidFill>
                  <a:prstClr val="black"/>
                </a:solidFill>
                <a:latin typeface="ＭＳ ゴシック" panose="020B0609070205080204" pitchFamily="49" charset="-128"/>
                <a:ea typeface="ＭＳ ゴシック" panose="020B0609070205080204" pitchFamily="49" charset="-128"/>
              </a:rPr>
              <a:t>下線部</a:t>
            </a:r>
            <a:r>
              <a:rPr lang="ja-JP" altLang="en-US" sz="800" dirty="0" smtClean="0">
                <a:solidFill>
                  <a:prstClr val="black"/>
                </a:solidFill>
                <a:latin typeface="ＭＳ ゴシック" panose="020B0609070205080204" pitchFamily="49" charset="-128"/>
                <a:ea typeface="ＭＳ ゴシック" panose="020B0609070205080204" pitchFamily="49" charset="-128"/>
              </a:rPr>
              <a:t>は改正部分</a:t>
            </a:r>
            <a:r>
              <a:rPr lang="ja-JP" altLang="en-US" sz="800" dirty="0">
                <a:solidFill>
                  <a:prstClr val="black"/>
                </a:solidFill>
                <a:latin typeface="ＭＳ ゴシック" panose="020B0609070205080204" pitchFamily="49" charset="-128"/>
                <a:ea typeface="ＭＳ ゴシック" panose="020B0609070205080204" pitchFamily="49" charset="-128"/>
              </a:rPr>
              <a:t>。</a:t>
            </a:r>
            <a:endParaRPr lang="en-US" altLang="ja-JP" sz="800" dirty="0">
              <a:solidFill>
                <a:prstClr val="black"/>
              </a:solidFill>
              <a:latin typeface="ＭＳ ゴシック" panose="020B0609070205080204" pitchFamily="49" charset="-128"/>
              <a:ea typeface="ＭＳ ゴシック" panose="020B0609070205080204" pitchFamily="49" charset="-128"/>
            </a:endParaRPr>
          </a:p>
        </p:txBody>
      </p:sp>
      <p:sp>
        <p:nvSpPr>
          <p:cNvPr id="63" name="Text Box 46"/>
          <p:cNvSpPr txBox="1">
            <a:spLocks noChangeArrowheads="1"/>
          </p:cNvSpPr>
          <p:nvPr/>
        </p:nvSpPr>
        <p:spPr bwMode="auto">
          <a:xfrm>
            <a:off x="5159306" y="836712"/>
            <a:ext cx="4633054" cy="50783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smtClean="0">
                <a:solidFill>
                  <a:prstClr val="black"/>
                </a:solidFill>
                <a:latin typeface="ＭＳ ゴシック" pitchFamily="49" charset="-128"/>
                <a:ea typeface="ＭＳ ゴシック" pitchFamily="49" charset="-128"/>
              </a:rPr>
              <a:t>　男性</a:t>
            </a:r>
            <a:r>
              <a:rPr lang="ja-JP" altLang="en-US" sz="900" dirty="0">
                <a:solidFill>
                  <a:prstClr val="black"/>
                </a:solidFill>
                <a:latin typeface="ＭＳ ゴシック" pitchFamily="49" charset="-128"/>
                <a:ea typeface="ＭＳ ゴシック" pitchFamily="49" charset="-128"/>
              </a:rPr>
              <a:t>労働者が育児</a:t>
            </a:r>
            <a:r>
              <a:rPr lang="ja-JP" altLang="en-US" sz="900" dirty="0" smtClean="0">
                <a:solidFill>
                  <a:prstClr val="black"/>
                </a:solidFill>
                <a:latin typeface="ＭＳ ゴシック" pitchFamily="49" charset="-128"/>
                <a:ea typeface="ＭＳ ゴシック" pitchFamily="49" charset="-128"/>
              </a:rPr>
              <a:t>休業や育児目的休暇を</a:t>
            </a:r>
            <a:r>
              <a:rPr lang="ja-JP" altLang="en-US" sz="900" dirty="0">
                <a:solidFill>
                  <a:prstClr val="black"/>
                </a:solidFill>
                <a:latin typeface="ＭＳ ゴシック" pitchFamily="49" charset="-128"/>
                <a:ea typeface="ＭＳ ゴシック" pitchFamily="49" charset="-128"/>
              </a:rPr>
              <a:t>取得しやすい職場風土作りに取り組み、子の出生後８週間以内に開始する連続</a:t>
            </a:r>
            <a:r>
              <a:rPr lang="en-US" altLang="ja-JP" sz="900" dirty="0">
                <a:solidFill>
                  <a:prstClr val="black"/>
                </a:solidFill>
                <a:latin typeface="ＭＳ ゴシック" pitchFamily="49" charset="-128"/>
                <a:ea typeface="ＭＳ ゴシック" pitchFamily="49" charset="-128"/>
              </a:rPr>
              <a:t>14</a:t>
            </a:r>
            <a:r>
              <a:rPr lang="ja-JP" altLang="en-US" sz="900" dirty="0">
                <a:solidFill>
                  <a:prstClr val="black"/>
                </a:solidFill>
                <a:latin typeface="ＭＳ ゴシック" pitchFamily="49" charset="-128"/>
                <a:ea typeface="ＭＳ ゴシック" pitchFamily="49" charset="-128"/>
              </a:rPr>
              <a:t>日以上（中小企業は連続</a:t>
            </a:r>
            <a:r>
              <a:rPr lang="en-US" altLang="ja-JP" sz="900" dirty="0">
                <a:solidFill>
                  <a:prstClr val="black"/>
                </a:solidFill>
                <a:latin typeface="ＭＳ ゴシック" pitchFamily="49" charset="-128"/>
                <a:ea typeface="ＭＳ ゴシック" pitchFamily="49" charset="-128"/>
              </a:rPr>
              <a:t>5</a:t>
            </a:r>
            <a:r>
              <a:rPr lang="ja-JP" altLang="en-US" sz="900" dirty="0">
                <a:solidFill>
                  <a:prstClr val="black"/>
                </a:solidFill>
                <a:latin typeface="ＭＳ ゴシック" pitchFamily="49" charset="-128"/>
                <a:ea typeface="ＭＳ ゴシック" pitchFamily="49" charset="-128"/>
              </a:rPr>
              <a:t>日以上）の育児</a:t>
            </a:r>
            <a:r>
              <a:rPr lang="ja-JP" altLang="en-US" sz="900" dirty="0" smtClean="0">
                <a:solidFill>
                  <a:prstClr val="black"/>
                </a:solidFill>
                <a:latin typeface="ＭＳ ゴシック" pitchFamily="49" charset="-128"/>
                <a:ea typeface="ＭＳ ゴシック" pitchFamily="49" charset="-128"/>
              </a:rPr>
              <a:t>休業等を</a:t>
            </a:r>
            <a:r>
              <a:rPr lang="ja-JP" altLang="en-US" sz="900" dirty="0">
                <a:solidFill>
                  <a:prstClr val="black"/>
                </a:solidFill>
                <a:latin typeface="ＭＳ ゴシック" pitchFamily="49" charset="-128"/>
                <a:ea typeface="ＭＳ ゴシック" pitchFamily="49" charset="-128"/>
              </a:rPr>
              <a:t>取得した男性労働者が生じた事業主に助成する。</a:t>
            </a:r>
            <a:endParaRPr lang="en-US" altLang="ja-JP" sz="900" dirty="0">
              <a:solidFill>
                <a:prstClr val="black"/>
              </a:solidFill>
              <a:latin typeface="ＭＳ ゴシック" pitchFamily="49" charset="-128"/>
              <a:ea typeface="ＭＳ ゴシック" pitchFamily="49" charset="-128"/>
            </a:endParaRPr>
          </a:p>
        </p:txBody>
      </p:sp>
      <p:sp>
        <p:nvSpPr>
          <p:cNvPr id="64" name="Text Box 46"/>
          <p:cNvSpPr txBox="1">
            <a:spLocks noChangeArrowheads="1"/>
          </p:cNvSpPr>
          <p:nvPr/>
        </p:nvSpPr>
        <p:spPr bwMode="auto">
          <a:xfrm>
            <a:off x="52578" y="6377553"/>
            <a:ext cx="4976310" cy="50783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　労働者のための保育施設の設置、運営等を行う事業主・事業主団体に、その費用の一部</a:t>
            </a:r>
            <a:r>
              <a:rPr lang="ja-JP" altLang="en-US" sz="900" dirty="0" smtClean="0">
                <a:solidFill>
                  <a:prstClr val="black"/>
                </a:solidFill>
                <a:latin typeface="ＭＳ ゴシック" pitchFamily="49" charset="-128"/>
                <a:ea typeface="ＭＳ ゴシック" pitchFamily="49" charset="-128"/>
              </a:rPr>
              <a:t>を</a:t>
            </a:r>
            <a:r>
              <a:rPr lang="en-US" altLang="ja-JP" sz="900" dirty="0" smtClean="0">
                <a:solidFill>
                  <a:prstClr val="black"/>
                </a:solidFill>
                <a:latin typeface="ＭＳ ゴシック" pitchFamily="49" charset="-128"/>
                <a:ea typeface="ＭＳ ゴシック" pitchFamily="49" charset="-128"/>
              </a:rPr>
              <a:t>10</a:t>
            </a:r>
            <a:r>
              <a:rPr lang="ja-JP" altLang="en-US" sz="900" dirty="0" smtClean="0">
                <a:solidFill>
                  <a:prstClr val="black"/>
                </a:solidFill>
                <a:latin typeface="ＭＳ ゴシック" pitchFamily="49" charset="-128"/>
                <a:ea typeface="ＭＳ ゴシック" pitchFamily="49" charset="-128"/>
              </a:rPr>
              <a:t>年間助成</a:t>
            </a:r>
            <a:r>
              <a:rPr lang="ja-JP" altLang="en-US" sz="900" dirty="0">
                <a:solidFill>
                  <a:prstClr val="black"/>
                </a:solidFill>
                <a:latin typeface="ＭＳ ゴシック" pitchFamily="49" charset="-128"/>
                <a:ea typeface="ＭＳ ゴシック" pitchFamily="49" charset="-128"/>
              </a:rPr>
              <a:t>する</a:t>
            </a:r>
            <a:r>
              <a:rPr lang="ja-JP" altLang="en-US" sz="900" dirty="0" smtClean="0">
                <a:solidFill>
                  <a:prstClr val="black"/>
                </a:solidFill>
                <a:latin typeface="ＭＳ ゴシック" pitchFamily="49" charset="-128"/>
                <a:ea typeface="ＭＳ ゴシック" pitchFamily="49" charset="-128"/>
              </a:rPr>
              <a:t>。（</a:t>
            </a:r>
            <a:r>
              <a:rPr lang="en-US" altLang="ja-JP" sz="900" dirty="0" smtClean="0">
                <a:solidFill>
                  <a:prstClr val="black"/>
                </a:solidFill>
                <a:latin typeface="ＭＳ ゴシック" pitchFamily="49" charset="-128"/>
                <a:ea typeface="ＭＳ ゴシック" pitchFamily="49" charset="-128"/>
              </a:rPr>
              <a:t>※</a:t>
            </a:r>
            <a:r>
              <a:rPr lang="ja-JP" altLang="en-US" sz="900" dirty="0" smtClean="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企業主導型保育事業」</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内閣府</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の実施期間中は、新規受付を停止して</a:t>
            </a:r>
            <a:r>
              <a:rPr lang="ja-JP" altLang="en-US" sz="900" dirty="0" smtClean="0">
                <a:solidFill>
                  <a:prstClr val="black"/>
                </a:solidFill>
                <a:latin typeface="ＭＳ ゴシック" pitchFamily="49" charset="-128"/>
                <a:ea typeface="ＭＳ ゴシック" pitchFamily="49" charset="-128"/>
              </a:rPr>
              <a:t>いるため</a:t>
            </a:r>
            <a:r>
              <a:rPr lang="ja-JP" altLang="en-US" sz="900" dirty="0">
                <a:solidFill>
                  <a:prstClr val="black"/>
                </a:solidFill>
                <a:latin typeface="ＭＳ ゴシック" pitchFamily="49" charset="-128"/>
                <a:ea typeface="ＭＳ ゴシック" pitchFamily="49" charset="-128"/>
              </a:rPr>
              <a:t>、</a:t>
            </a:r>
            <a:r>
              <a:rPr lang="ja-JP" altLang="en-US" sz="900" dirty="0" smtClean="0">
                <a:solidFill>
                  <a:prstClr val="black"/>
                </a:solidFill>
                <a:latin typeface="ＭＳ ゴシック" pitchFamily="49" charset="-128"/>
                <a:ea typeface="ＭＳ ゴシック" pitchFamily="49" charset="-128"/>
              </a:rPr>
              <a:t>平成</a:t>
            </a:r>
            <a:r>
              <a:rPr lang="en-US" altLang="ja-JP" sz="900" dirty="0" smtClean="0">
                <a:solidFill>
                  <a:prstClr val="black"/>
                </a:solidFill>
                <a:latin typeface="ＭＳ ゴシック" pitchFamily="49" charset="-128"/>
                <a:ea typeface="ＭＳ ゴシック" pitchFamily="49" charset="-128"/>
              </a:rPr>
              <a:t>27</a:t>
            </a:r>
            <a:r>
              <a:rPr lang="ja-JP" altLang="en-US" sz="900" dirty="0">
                <a:solidFill>
                  <a:prstClr val="black"/>
                </a:solidFill>
                <a:latin typeface="ＭＳ ゴシック" pitchFamily="49" charset="-128"/>
                <a:ea typeface="ＭＳ ゴシック" pitchFamily="49" charset="-128"/>
              </a:rPr>
              <a:t>年度末までに計画認定を受けた事業主が支給</a:t>
            </a:r>
            <a:r>
              <a:rPr lang="ja-JP" altLang="en-US" sz="900" dirty="0" smtClean="0">
                <a:solidFill>
                  <a:prstClr val="black"/>
                </a:solidFill>
                <a:latin typeface="ＭＳ ゴシック" pitchFamily="49" charset="-128"/>
                <a:ea typeface="ＭＳ ゴシック" pitchFamily="49" charset="-128"/>
              </a:rPr>
              <a:t>対象。）</a:t>
            </a:r>
            <a:endParaRPr lang="en-US" altLang="ja-JP" sz="900" dirty="0">
              <a:solidFill>
                <a:prstClr val="black"/>
              </a:solidFill>
              <a:latin typeface="ＭＳ ゴシック" pitchFamily="49" charset="-128"/>
              <a:ea typeface="ＭＳ ゴシック" pitchFamily="49" charset="-128"/>
            </a:endParaRPr>
          </a:p>
        </p:txBody>
      </p:sp>
      <p:sp>
        <p:nvSpPr>
          <p:cNvPr id="32" name="Text Box 196"/>
          <p:cNvSpPr txBox="1">
            <a:spLocks noChangeArrowheads="1"/>
          </p:cNvSpPr>
          <p:nvPr/>
        </p:nvSpPr>
        <p:spPr bwMode="auto">
          <a:xfrm>
            <a:off x="5241032" y="4746630"/>
            <a:ext cx="4551327" cy="33855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上記の額を、継続雇用６ヶ月後・継続雇用１年後の２回に分けて、半額ずつ支給。</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退職後１年以上経過している者を再雇用し、無期雇用者として継続雇用した場合に支給。</a:t>
            </a:r>
            <a:endParaRPr lang="en-US" altLang="ja-JP" sz="800" dirty="0">
              <a:latin typeface="ＭＳ ゴシック" pitchFamily="49" charset="-128"/>
              <a:ea typeface="ＭＳ ゴシック" pitchFamily="49" charset="-128"/>
            </a:endParaRPr>
          </a:p>
        </p:txBody>
      </p:sp>
      <p:sp>
        <p:nvSpPr>
          <p:cNvPr id="36" name="Text Box 196"/>
          <p:cNvSpPr txBox="1">
            <a:spLocks noChangeArrowheads="1"/>
          </p:cNvSpPr>
          <p:nvPr/>
        </p:nvSpPr>
        <p:spPr bwMode="auto">
          <a:xfrm>
            <a:off x="5254143" y="2700209"/>
            <a:ext cx="4634258" cy="584775"/>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①は当該事業主の下で初めて生じた育児休業取得者。②は</a:t>
            </a:r>
            <a:r>
              <a:rPr lang="en-US" altLang="ja-JP" sz="800" dirty="0" smtClean="0">
                <a:latin typeface="ＭＳ ゴシック" pitchFamily="49" charset="-128"/>
                <a:ea typeface="ＭＳ ゴシック" pitchFamily="49" charset="-128"/>
              </a:rPr>
              <a:t>1</a:t>
            </a:r>
            <a:r>
              <a:rPr lang="ja-JP" altLang="en-US" sz="800" dirty="0" smtClean="0">
                <a:latin typeface="ＭＳ ゴシック" pitchFamily="49" charset="-128"/>
                <a:ea typeface="ＭＳ ゴシック" pitchFamily="49" charset="-128"/>
              </a:rPr>
              <a:t>企業当たり</a:t>
            </a:r>
            <a:r>
              <a:rPr lang="en-US" altLang="ja-JP" sz="800" dirty="0" smtClean="0">
                <a:latin typeface="ＭＳ ゴシック" pitchFamily="49" charset="-128"/>
                <a:ea typeface="ＭＳ ゴシック" pitchFamily="49" charset="-128"/>
              </a:rPr>
              <a:t>1</a:t>
            </a:r>
            <a:r>
              <a:rPr lang="ja-JP" altLang="en-US" sz="800" dirty="0" smtClean="0">
                <a:latin typeface="ＭＳ ゴシック" pitchFamily="49" charset="-128"/>
                <a:ea typeface="ＭＳ ゴシック" pitchFamily="49" charset="-128"/>
              </a:rPr>
              <a:t>年度</a:t>
            </a:r>
            <a:r>
              <a:rPr lang="en-US" altLang="ja-JP" sz="800" dirty="0" smtClean="0">
                <a:latin typeface="ＭＳ ゴシック" pitchFamily="49" charset="-128"/>
                <a:ea typeface="ＭＳ ゴシック" pitchFamily="49" charset="-128"/>
              </a:rPr>
              <a:t>10</a:t>
            </a:r>
            <a:r>
              <a:rPr lang="ja-JP" altLang="en-US" sz="800" dirty="0" smtClean="0">
                <a:latin typeface="ＭＳ ゴシック" pitchFamily="49" charset="-128"/>
                <a:ea typeface="ＭＳ ゴシック" pitchFamily="49" charset="-128"/>
              </a:rPr>
              <a:t>人まで支給。</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ja-JP" altLang="en-US" sz="800" dirty="0" smtClean="0">
                <a:latin typeface="ＭＳ ゴシック" pitchFamily="49" charset="-128"/>
                <a:ea typeface="ＭＳ ゴシック" pitchFamily="49" charset="-128"/>
              </a:rPr>
              <a:t>（支給初年度</a:t>
            </a:r>
            <a:r>
              <a:rPr lang="ja-JP" altLang="en-US" sz="800" dirty="0">
                <a:latin typeface="ＭＳ ゴシック" pitchFamily="49" charset="-128"/>
                <a:ea typeface="ＭＳ ゴシック" pitchFamily="49" charset="-128"/>
              </a:rPr>
              <a:t>のみ９人</a:t>
            </a:r>
            <a:r>
              <a:rPr lang="ja-JP" altLang="en-US" sz="800" dirty="0" smtClean="0">
                <a:latin typeface="ＭＳ ゴシック" pitchFamily="49" charset="-128"/>
                <a:ea typeface="ＭＳ ゴシック" pitchFamily="49" charset="-128"/>
              </a:rPr>
              <a:t>まで。支給初年度において①に該当する労働者がいない場合は、②のみの</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ja-JP" altLang="en-US" sz="800" dirty="0">
                <a:latin typeface="ＭＳ ゴシック" pitchFamily="49" charset="-128"/>
                <a:ea typeface="ＭＳ ゴシック" pitchFamily="49" charset="-128"/>
              </a:rPr>
              <a:t>　</a:t>
            </a:r>
            <a:r>
              <a:rPr lang="ja-JP" altLang="en-US" sz="800" dirty="0" smtClean="0">
                <a:latin typeface="ＭＳ ゴシック" pitchFamily="49" charset="-128"/>
                <a:ea typeface="ＭＳ ゴシック" pitchFamily="49" charset="-128"/>
              </a:rPr>
              <a:t>支給）。過去に男性の育児休業取得実績がある企業も対象。</a:t>
            </a:r>
            <a:r>
              <a:rPr lang="ja-JP" altLang="en-US" sz="800" dirty="0">
                <a:latin typeface="ＭＳ ゴシック" pitchFamily="49" charset="-128"/>
                <a:ea typeface="ＭＳ ゴシック" pitchFamily="49" charset="-128"/>
              </a:rPr>
              <a:t>③は</a:t>
            </a:r>
            <a:r>
              <a:rPr lang="en-US" altLang="ja-JP" sz="800" dirty="0">
                <a:latin typeface="ＭＳ ゴシック" pitchFamily="49" charset="-128"/>
                <a:ea typeface="ＭＳ ゴシック" pitchFamily="49" charset="-128"/>
              </a:rPr>
              <a:t>1</a:t>
            </a:r>
            <a:r>
              <a:rPr lang="ja-JP" altLang="en-US" sz="800" dirty="0">
                <a:latin typeface="ＭＳ ゴシック" pitchFamily="49" charset="-128"/>
                <a:ea typeface="ＭＳ ゴシック" pitchFamily="49" charset="-128"/>
              </a:rPr>
              <a:t>企業</a:t>
            </a:r>
            <a:r>
              <a:rPr lang="en-US" altLang="ja-JP" sz="800" dirty="0">
                <a:latin typeface="ＭＳ ゴシック" pitchFamily="49" charset="-128"/>
                <a:ea typeface="ＭＳ ゴシック" pitchFamily="49" charset="-128"/>
              </a:rPr>
              <a:t>1</a:t>
            </a:r>
            <a:r>
              <a:rPr lang="ja-JP" altLang="en-US" sz="800" dirty="0">
                <a:latin typeface="ＭＳ ゴシック" pitchFamily="49" charset="-128"/>
                <a:ea typeface="ＭＳ ゴシック" pitchFamily="49" charset="-128"/>
              </a:rPr>
              <a:t>回まで</a:t>
            </a:r>
            <a:r>
              <a:rPr lang="ja-JP" altLang="en-US" sz="800" dirty="0" smtClean="0">
                <a:latin typeface="ＭＳ ゴシック" pitchFamily="49" charset="-128"/>
                <a:ea typeface="ＭＳ ゴシック" pitchFamily="49" charset="-128"/>
              </a:rPr>
              <a:t>。</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en-US" altLang="ja-JP" sz="800" dirty="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①～③は、いずれも</a:t>
            </a:r>
            <a:r>
              <a:rPr lang="en-US" altLang="ja-JP" sz="800" dirty="0" smtClean="0">
                <a:latin typeface="ＭＳ ゴシック" pitchFamily="49" charset="-128"/>
                <a:ea typeface="ＭＳ ゴシック" pitchFamily="49" charset="-128"/>
              </a:rPr>
              <a:t>2020</a:t>
            </a:r>
            <a:r>
              <a:rPr lang="ja-JP" altLang="en-US" sz="800" dirty="0">
                <a:latin typeface="ＭＳ ゴシック" pitchFamily="49" charset="-128"/>
                <a:ea typeface="ＭＳ ゴシック" pitchFamily="49" charset="-128"/>
              </a:rPr>
              <a:t>年までの時限措置の予定。</a:t>
            </a:r>
            <a:endParaRPr lang="en-US" altLang="ja-JP" sz="800" dirty="0">
              <a:latin typeface="ＭＳ ゴシック" pitchFamily="49" charset="-128"/>
              <a:ea typeface="ＭＳ ゴシック" pitchFamily="49"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1278892072"/>
              </p:ext>
            </p:extLst>
          </p:nvPr>
        </p:nvGraphicFramePr>
        <p:xfrm>
          <a:off x="2072680" y="4941168"/>
          <a:ext cx="2880320" cy="621792"/>
        </p:xfrm>
        <a:graphic>
          <a:graphicData uri="http://schemas.openxmlformats.org/drawingml/2006/table">
            <a:tbl>
              <a:tblPr>
                <a:effectLst>
                  <a:outerShdw blurRad="50800" dist="50800" dir="5400000" sx="7000" sy="7000" algn="ctr" rotWithShape="0">
                    <a:srgbClr val="000000">
                      <a:alpha val="43137"/>
                    </a:srgbClr>
                  </a:outerShdw>
                </a:effectLst>
              </a:tblPr>
              <a:tblGrid>
                <a:gridCol w="1584176">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tblGrid>
              <a:tr h="176829">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①介護休業</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②介護両立支援制度</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4146">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取得時：</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復帰時：</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bl>
          </a:graphicData>
        </a:graphic>
      </p:graphicFrame>
      <p:sp>
        <p:nvSpPr>
          <p:cNvPr id="49" name="Text Box 196"/>
          <p:cNvSpPr txBox="1">
            <a:spLocks noChangeArrowheads="1"/>
          </p:cNvSpPr>
          <p:nvPr/>
        </p:nvSpPr>
        <p:spPr bwMode="auto">
          <a:xfrm>
            <a:off x="1856656" y="5517232"/>
            <a:ext cx="3456027" cy="21544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smtClean="0">
                <a:solidFill>
                  <a:prstClr val="black"/>
                </a:solidFill>
                <a:latin typeface="ＭＳ ゴシック" pitchFamily="49" charset="-128"/>
                <a:ea typeface="ＭＳ ゴシック" pitchFamily="49" charset="-128"/>
              </a:rPr>
              <a:t>※</a:t>
            </a:r>
            <a:r>
              <a:rPr lang="ja-JP" altLang="en-US" sz="800" dirty="0">
                <a:solidFill>
                  <a:prstClr val="black"/>
                </a:solidFill>
                <a:latin typeface="ＭＳ ゴシック" pitchFamily="49" charset="-128"/>
                <a:ea typeface="ＭＳ ゴシック" pitchFamily="49" charset="-128"/>
              </a:rPr>
              <a:t>①②とも</a:t>
            </a:r>
            <a:r>
              <a:rPr lang="en-US" altLang="ja-JP" sz="800" b="1" u="sng" dirty="0">
                <a:solidFill>
                  <a:prstClr val="black"/>
                </a:solidFill>
                <a:latin typeface="ＭＳ ゴシック" pitchFamily="49" charset="-128"/>
                <a:ea typeface="ＭＳ ゴシック" pitchFamily="49" charset="-128"/>
              </a:rPr>
              <a:t>1</a:t>
            </a:r>
            <a:r>
              <a:rPr lang="ja-JP" altLang="en-US" sz="800" b="1" u="sng" dirty="0">
                <a:solidFill>
                  <a:prstClr val="black"/>
                </a:solidFill>
                <a:latin typeface="ＭＳ ゴシック" pitchFamily="49" charset="-128"/>
                <a:ea typeface="ＭＳ ゴシック" pitchFamily="49" charset="-128"/>
              </a:rPr>
              <a:t>企業</a:t>
            </a:r>
            <a:r>
              <a:rPr lang="en-US" altLang="ja-JP" sz="800" b="1" u="sng" dirty="0">
                <a:solidFill>
                  <a:prstClr val="black"/>
                </a:solidFill>
                <a:latin typeface="ＭＳ ゴシック" pitchFamily="49" charset="-128"/>
                <a:ea typeface="ＭＳ ゴシック" pitchFamily="49" charset="-128"/>
              </a:rPr>
              <a:t>1</a:t>
            </a:r>
            <a:r>
              <a:rPr lang="ja-JP" altLang="en-US" sz="800" b="1" u="sng" dirty="0">
                <a:solidFill>
                  <a:prstClr val="black"/>
                </a:solidFill>
                <a:latin typeface="ＭＳ ゴシック" pitchFamily="49" charset="-128"/>
                <a:ea typeface="ＭＳ ゴシック" pitchFamily="49" charset="-128"/>
              </a:rPr>
              <a:t>年度</a:t>
            </a:r>
            <a:r>
              <a:rPr lang="en-US" altLang="ja-JP" sz="800" b="1" u="sng" dirty="0">
                <a:solidFill>
                  <a:prstClr val="black"/>
                </a:solidFill>
                <a:latin typeface="ＭＳ ゴシック" pitchFamily="49" charset="-128"/>
                <a:ea typeface="ＭＳ ゴシック" pitchFamily="49" charset="-128"/>
              </a:rPr>
              <a:t>5</a:t>
            </a:r>
            <a:r>
              <a:rPr lang="ja-JP" altLang="en-US" sz="800" b="1" u="sng" dirty="0">
                <a:solidFill>
                  <a:prstClr val="black"/>
                </a:solidFill>
                <a:latin typeface="ＭＳ ゴシック" pitchFamily="49" charset="-128"/>
                <a:ea typeface="ＭＳ ゴシック" pitchFamily="49" charset="-128"/>
              </a:rPr>
              <a:t>人まで支給</a:t>
            </a:r>
            <a:r>
              <a:rPr lang="ja-JP" altLang="en-US" sz="800" dirty="0" smtClean="0">
                <a:solidFill>
                  <a:prstClr val="black"/>
                </a:solidFill>
                <a:latin typeface="ＭＳ ゴシック" pitchFamily="49" charset="-128"/>
                <a:ea typeface="ＭＳ ゴシック" pitchFamily="49" charset="-128"/>
              </a:rPr>
              <a:t>。</a:t>
            </a:r>
            <a:r>
              <a:rPr lang="en-US" altLang="ja-JP" sz="800" dirty="0" smtClean="0">
                <a:solidFill>
                  <a:prstClr val="black"/>
                </a:solidFill>
                <a:latin typeface="ＭＳ ゴシック" pitchFamily="49" charset="-128"/>
                <a:ea typeface="ＭＳ ゴシック" pitchFamily="49" charset="-128"/>
              </a:rPr>
              <a:t>(2020</a:t>
            </a:r>
            <a:r>
              <a:rPr lang="ja-JP" altLang="en-US" sz="800" dirty="0">
                <a:solidFill>
                  <a:prstClr val="black"/>
                </a:solidFill>
                <a:latin typeface="ＭＳ ゴシック" pitchFamily="49" charset="-128"/>
                <a:ea typeface="ＭＳ ゴシック" pitchFamily="49" charset="-128"/>
              </a:rPr>
              <a:t>年度までの時限</a:t>
            </a:r>
            <a:r>
              <a:rPr lang="ja-JP" altLang="en-US" sz="800" dirty="0" smtClean="0">
                <a:solidFill>
                  <a:prstClr val="black"/>
                </a:solidFill>
                <a:latin typeface="ＭＳ ゴシック" pitchFamily="49" charset="-128"/>
                <a:ea typeface="ＭＳ ゴシック" pitchFamily="49" charset="-128"/>
              </a:rPr>
              <a:t>措置予定</a:t>
            </a:r>
            <a:r>
              <a:rPr lang="en-US" altLang="ja-JP" sz="800" dirty="0" smtClean="0">
                <a:solidFill>
                  <a:prstClr val="black"/>
                </a:solidFill>
                <a:latin typeface="ＭＳ ゴシック" pitchFamily="49" charset="-128"/>
                <a:ea typeface="ＭＳ ゴシック" pitchFamily="49" charset="-128"/>
              </a:rPr>
              <a:t>)</a:t>
            </a:r>
            <a:endParaRPr lang="en-US" altLang="ja-JP" sz="800" dirty="0" smtClean="0">
              <a:latin typeface="ＭＳ ゴシック" pitchFamily="49" charset="-128"/>
              <a:ea typeface="ＭＳ ゴシック" pitchFamily="49" charset="-128"/>
            </a:endParaRPr>
          </a:p>
        </p:txBody>
      </p:sp>
    </p:spTree>
    <p:extLst>
      <p:ext uri="{BB962C8B-B14F-4D97-AF65-F5344CB8AC3E}">
        <p14:creationId xmlns:p14="http://schemas.microsoft.com/office/powerpoint/2010/main" val="731950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75000"/>
          </a:schemeClr>
        </a:solidFill>
        <a:ln>
          <a:solidFill>
            <a:schemeClr val="accent3">
              <a:lumMod val="75000"/>
            </a:schemeClr>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TotalTime>
  <Words>788</Words>
  <Application>Microsoft Office PowerPoint</Application>
  <PresentationFormat>A4 210 x 297 mm</PresentationFormat>
  <Paragraphs>84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ＭＳ Ｐゴシック</vt:lpstr>
      <vt:lpstr>ＭＳ ゴシック</vt:lpstr>
      <vt:lpstr>メイリオ</vt:lpstr>
      <vt:lpstr>Arial</vt:lpstr>
      <vt:lpstr>Calibri</vt:lpstr>
      <vt:lpstr>Times New Roman</vt:lpstr>
      <vt:lpstr>デザインの設定</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政策課</dc:creator>
  <cp:lastModifiedBy>厚生労働省ネットワークシステム</cp:lastModifiedBy>
  <cp:revision>69</cp:revision>
  <cp:lastPrinted>2019-01-18T06:27:03Z</cp:lastPrinted>
  <dcterms:created xsi:type="dcterms:W3CDTF">2017-04-05T09:52:56Z</dcterms:created>
  <dcterms:modified xsi:type="dcterms:W3CDTF">2019-01-28T03:25:31Z</dcterms:modified>
</cp:coreProperties>
</file>